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7" r:id="rId2"/>
    <p:sldId id="336" r:id="rId3"/>
    <p:sldId id="337" r:id="rId4"/>
    <p:sldId id="316" r:id="rId5"/>
    <p:sldId id="314" r:id="rId6"/>
    <p:sldId id="321" r:id="rId7"/>
    <p:sldId id="317" r:id="rId8"/>
    <p:sldId id="320" r:id="rId9"/>
    <p:sldId id="319" r:id="rId10"/>
    <p:sldId id="318" r:id="rId11"/>
    <p:sldId id="302" r:id="rId12"/>
    <p:sldId id="308" r:id="rId13"/>
    <p:sldId id="313" r:id="rId14"/>
    <p:sldId id="309" r:id="rId15"/>
    <p:sldId id="310" r:id="rId16"/>
    <p:sldId id="322" r:id="rId17"/>
    <p:sldId id="324" r:id="rId18"/>
    <p:sldId id="301" r:id="rId19"/>
    <p:sldId id="312" r:id="rId20"/>
    <p:sldId id="325" r:id="rId21"/>
    <p:sldId id="327" r:id="rId22"/>
    <p:sldId id="328" r:id="rId23"/>
    <p:sldId id="311" r:id="rId24"/>
    <p:sldId id="330" r:id="rId25"/>
    <p:sldId id="331" r:id="rId26"/>
    <p:sldId id="332" r:id="rId27"/>
    <p:sldId id="333" r:id="rId28"/>
    <p:sldId id="334" r:id="rId29"/>
    <p:sldId id="338" r:id="rId30"/>
    <p:sldId id="339" r:id="rId31"/>
    <p:sldId id="306" r:id="rId3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267"/>
    <a:srgbClr val="FFFF99"/>
    <a:srgbClr val="AD73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41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E7ABB272-692D-4116-A6B4-0B137E14F61A}" type="datetimeFigureOut">
              <a:rPr lang="en-US" smtClean="0"/>
              <a:pPr/>
              <a:t>10/15/2018</a:t>
            </a:fld>
            <a:endParaRPr lang="en-US"/>
          </a:p>
        </p:txBody>
      </p:sp>
      <p:sp>
        <p:nvSpPr>
          <p:cNvPr id="4" name="Footer Placeholder 3"/>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A1D90A98-518C-4DB4-AF9D-6EB071DABCCD}" type="slidenum">
              <a:rPr lang="en-US" smtClean="0"/>
              <a:pPr/>
              <a:t>‹#›</a:t>
            </a:fld>
            <a:endParaRPr lang="en-US"/>
          </a:p>
        </p:txBody>
      </p:sp>
    </p:spTree>
    <p:extLst>
      <p:ext uri="{BB962C8B-B14F-4D97-AF65-F5344CB8AC3E}">
        <p14:creationId xmlns:p14="http://schemas.microsoft.com/office/powerpoint/2010/main" val="778657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6D0E0A6A-660E-4BA0-867C-F2361CF8BC42}" type="datetimeFigureOut">
              <a:rPr lang="en-US" smtClean="0"/>
              <a:pPr/>
              <a:t>10/15/2018</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B07B4CB0-8C49-4817-B578-27464EB43FCB}" type="slidenum">
              <a:rPr lang="en-US" smtClean="0"/>
              <a:pPr/>
              <a:t>‹#›</a:t>
            </a:fld>
            <a:endParaRPr lang="en-US"/>
          </a:p>
        </p:txBody>
      </p:sp>
    </p:spTree>
    <p:extLst>
      <p:ext uri="{BB962C8B-B14F-4D97-AF65-F5344CB8AC3E}">
        <p14:creationId xmlns:p14="http://schemas.microsoft.com/office/powerpoint/2010/main" val="252097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7B4CB0-8C49-4817-B578-27464EB43FCB}" type="slidenum">
              <a:rPr lang="en-US" smtClean="0"/>
              <a:pPr/>
              <a:t>1</a:t>
            </a:fld>
            <a:endParaRPr lang="en-US"/>
          </a:p>
        </p:txBody>
      </p:sp>
    </p:spTree>
    <p:extLst>
      <p:ext uri="{BB962C8B-B14F-4D97-AF65-F5344CB8AC3E}">
        <p14:creationId xmlns:p14="http://schemas.microsoft.com/office/powerpoint/2010/main" val="257465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(p&lt;.05)</a:t>
            </a:r>
          </a:p>
        </p:txBody>
      </p:sp>
      <p:sp>
        <p:nvSpPr>
          <p:cNvPr id="4" name="Slide Number Placeholder 3"/>
          <p:cNvSpPr>
            <a:spLocks noGrp="1"/>
          </p:cNvSpPr>
          <p:nvPr>
            <p:ph type="sldNum" sz="quarter" idx="10"/>
          </p:nvPr>
        </p:nvSpPr>
        <p:spPr/>
        <p:txBody>
          <a:bodyPr/>
          <a:lstStyle/>
          <a:p>
            <a:fld id="{B07B4CB0-8C49-4817-B578-27464EB43FCB}" type="slidenum">
              <a:rPr lang="en-US" smtClean="0"/>
              <a:pPr/>
              <a:t>21</a:t>
            </a:fld>
            <a:endParaRPr lang="en-US"/>
          </a:p>
        </p:txBody>
      </p:sp>
    </p:spTree>
    <p:extLst>
      <p:ext uri="{BB962C8B-B14F-4D97-AF65-F5344CB8AC3E}">
        <p14:creationId xmlns:p14="http://schemas.microsoft.com/office/powerpoint/2010/main" val="317703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represented a shift in ADAP’s past</a:t>
            </a:r>
            <a:r>
              <a:rPr lang="en-US" baseline="0" dirty="0"/>
              <a:t> funding approach for large federal discretionary grants which was to issue a competitive RFP and fund primarily small, community-based organizations or coalitions.  Coalitions can be very effective, but often serve only a small community or area and sometimes have difficulty sustaining efforts over time. By shifting to a more regional approach ADAP’s goal was to increase the efficiency and scale of efforts using the existing health district office infrastructure and staff to support regional implementation.</a:t>
            </a:r>
            <a:endParaRPr lang="en-US" dirty="0"/>
          </a:p>
        </p:txBody>
      </p:sp>
      <p:sp>
        <p:nvSpPr>
          <p:cNvPr id="4" name="Slide Number Placeholder 3"/>
          <p:cNvSpPr>
            <a:spLocks noGrp="1"/>
          </p:cNvSpPr>
          <p:nvPr>
            <p:ph type="sldNum" sz="quarter" idx="10"/>
          </p:nvPr>
        </p:nvSpPr>
        <p:spPr/>
        <p:txBody>
          <a:bodyPr/>
          <a:lstStyle/>
          <a:p>
            <a:fld id="{B07B4CB0-8C49-4817-B578-27464EB43FCB}" type="slidenum">
              <a:rPr lang="en-US" smtClean="0"/>
              <a:pPr/>
              <a:t>4</a:t>
            </a:fld>
            <a:endParaRPr lang="en-US"/>
          </a:p>
        </p:txBody>
      </p:sp>
    </p:spTree>
    <p:extLst>
      <p:ext uri="{BB962C8B-B14F-4D97-AF65-F5344CB8AC3E}">
        <p14:creationId xmlns:p14="http://schemas.microsoft.com/office/powerpoint/2010/main" val="2509438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Consequence</a:t>
            </a:r>
            <a:r>
              <a:rPr lang="en-US" baseline="0" dirty="0"/>
              <a:t> data included ER discharge data, drinking and driving (YRBS), UAD citations</a:t>
            </a:r>
            <a:endParaRPr lang="en-US" dirty="0"/>
          </a:p>
        </p:txBody>
      </p:sp>
      <p:sp>
        <p:nvSpPr>
          <p:cNvPr id="4" name="Slide Number Placeholder 3"/>
          <p:cNvSpPr>
            <a:spLocks noGrp="1"/>
          </p:cNvSpPr>
          <p:nvPr>
            <p:ph type="sldNum" sz="quarter" idx="10"/>
          </p:nvPr>
        </p:nvSpPr>
        <p:spPr/>
        <p:txBody>
          <a:bodyPr/>
          <a:lstStyle/>
          <a:p>
            <a:fld id="{B07B4CB0-8C49-4817-B578-27464EB43FCB}" type="slidenum">
              <a:rPr lang="en-US" smtClean="0"/>
              <a:pPr/>
              <a:t>7</a:t>
            </a:fld>
            <a:endParaRPr lang="en-US"/>
          </a:p>
        </p:txBody>
      </p:sp>
    </p:spTree>
    <p:extLst>
      <p:ext uri="{BB962C8B-B14F-4D97-AF65-F5344CB8AC3E}">
        <p14:creationId xmlns:p14="http://schemas.microsoft.com/office/powerpoint/2010/main" val="259942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a:t>
            </a:r>
            <a:r>
              <a:rPr lang="en-US" baseline="0" dirty="0"/>
              <a:t> of the required strategies were at the Policies/Systems and Community levels of the Prevention Model because they are designed to impact a whole population such as youth or parents. These environmental strategies are more likely to lead to population-level changes because they work by changing the social context and community norms that promote healthy behaviors and decrease risky ones.  Optional strategies included those that focused on small groups of parents or individual youth or young adults.</a:t>
            </a:r>
            <a:endParaRPr lang="en-US" dirty="0"/>
          </a:p>
          <a:p>
            <a:endParaRPr lang="en-US" dirty="0"/>
          </a:p>
        </p:txBody>
      </p:sp>
      <p:sp>
        <p:nvSpPr>
          <p:cNvPr id="4" name="Slide Number Placeholder 3"/>
          <p:cNvSpPr>
            <a:spLocks noGrp="1"/>
          </p:cNvSpPr>
          <p:nvPr>
            <p:ph type="sldNum" sz="quarter" idx="10"/>
          </p:nvPr>
        </p:nvSpPr>
        <p:spPr/>
        <p:txBody>
          <a:bodyPr/>
          <a:lstStyle/>
          <a:p>
            <a:fld id="{B07B4CB0-8C49-4817-B578-27464EB43FCB}" type="slidenum">
              <a:rPr lang="en-US" smtClean="0"/>
              <a:pPr/>
              <a:t>8</a:t>
            </a:fld>
            <a:endParaRPr lang="en-US"/>
          </a:p>
        </p:txBody>
      </p:sp>
    </p:spTree>
    <p:extLst>
      <p:ext uri="{BB962C8B-B14F-4D97-AF65-F5344CB8AC3E}">
        <p14:creationId xmlns:p14="http://schemas.microsoft.com/office/powerpoint/2010/main" val="22655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agencies included community coalitions, youth</a:t>
            </a:r>
            <a:r>
              <a:rPr lang="en-US" baseline="0" dirty="0"/>
              <a:t> services agencies, a regional planning commission and a hospital</a:t>
            </a:r>
            <a:endParaRPr lang="en-US" dirty="0"/>
          </a:p>
        </p:txBody>
      </p:sp>
      <p:sp>
        <p:nvSpPr>
          <p:cNvPr id="4" name="Slide Number Placeholder 3"/>
          <p:cNvSpPr>
            <a:spLocks noGrp="1"/>
          </p:cNvSpPr>
          <p:nvPr>
            <p:ph type="sldNum" sz="quarter" idx="10"/>
          </p:nvPr>
        </p:nvSpPr>
        <p:spPr/>
        <p:txBody>
          <a:bodyPr/>
          <a:lstStyle/>
          <a:p>
            <a:fld id="{B07B4CB0-8C49-4817-B578-27464EB43FCB}" type="slidenum">
              <a:rPr lang="en-US" smtClean="0"/>
              <a:pPr/>
              <a:t>10</a:t>
            </a:fld>
            <a:endParaRPr lang="en-US"/>
          </a:p>
        </p:txBody>
      </p:sp>
    </p:spTree>
    <p:extLst>
      <p:ext uri="{BB962C8B-B14F-4D97-AF65-F5344CB8AC3E}">
        <p14:creationId xmlns:p14="http://schemas.microsoft.com/office/powerpoint/2010/main" val="415315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7B4CB0-8C49-4817-B578-27464EB43FCB}" type="slidenum">
              <a:rPr lang="en-US" smtClean="0"/>
              <a:pPr/>
              <a:t>12</a:t>
            </a:fld>
            <a:endParaRPr lang="en-US"/>
          </a:p>
        </p:txBody>
      </p:sp>
    </p:spTree>
    <p:extLst>
      <p:ext uri="{BB962C8B-B14F-4D97-AF65-F5344CB8AC3E}">
        <p14:creationId xmlns:p14="http://schemas.microsoft.com/office/powerpoint/2010/main" val="251254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(p&lt;.05)</a:t>
            </a:r>
          </a:p>
        </p:txBody>
      </p:sp>
      <p:sp>
        <p:nvSpPr>
          <p:cNvPr id="4" name="Slide Number Placeholder 3"/>
          <p:cNvSpPr>
            <a:spLocks noGrp="1"/>
          </p:cNvSpPr>
          <p:nvPr>
            <p:ph type="sldNum" sz="quarter" idx="10"/>
          </p:nvPr>
        </p:nvSpPr>
        <p:spPr/>
        <p:txBody>
          <a:bodyPr/>
          <a:lstStyle/>
          <a:p>
            <a:fld id="{B07B4CB0-8C49-4817-B578-27464EB43FCB}" type="slidenum">
              <a:rPr lang="en-US" smtClean="0"/>
              <a:pPr/>
              <a:t>18</a:t>
            </a:fld>
            <a:endParaRPr lang="en-US"/>
          </a:p>
        </p:txBody>
      </p:sp>
    </p:spTree>
    <p:extLst>
      <p:ext uri="{BB962C8B-B14F-4D97-AF65-F5344CB8AC3E}">
        <p14:creationId xmlns:p14="http://schemas.microsoft.com/office/powerpoint/2010/main" val="180982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(p&lt;.05)</a:t>
            </a:r>
          </a:p>
        </p:txBody>
      </p:sp>
      <p:sp>
        <p:nvSpPr>
          <p:cNvPr id="4" name="Slide Number Placeholder 3"/>
          <p:cNvSpPr>
            <a:spLocks noGrp="1"/>
          </p:cNvSpPr>
          <p:nvPr>
            <p:ph type="sldNum" sz="quarter" idx="10"/>
          </p:nvPr>
        </p:nvSpPr>
        <p:spPr/>
        <p:txBody>
          <a:bodyPr/>
          <a:lstStyle/>
          <a:p>
            <a:fld id="{B07B4CB0-8C49-4817-B578-27464EB43FCB}" type="slidenum">
              <a:rPr lang="en-US" smtClean="0"/>
              <a:pPr/>
              <a:t>19</a:t>
            </a:fld>
            <a:endParaRPr lang="en-US"/>
          </a:p>
        </p:txBody>
      </p:sp>
    </p:spTree>
    <p:extLst>
      <p:ext uri="{BB962C8B-B14F-4D97-AF65-F5344CB8AC3E}">
        <p14:creationId xmlns:p14="http://schemas.microsoft.com/office/powerpoint/2010/main" val="3451802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(p&lt;.05)</a:t>
            </a:r>
          </a:p>
        </p:txBody>
      </p:sp>
      <p:sp>
        <p:nvSpPr>
          <p:cNvPr id="4" name="Slide Number Placeholder 3"/>
          <p:cNvSpPr>
            <a:spLocks noGrp="1"/>
          </p:cNvSpPr>
          <p:nvPr>
            <p:ph type="sldNum" sz="quarter" idx="10"/>
          </p:nvPr>
        </p:nvSpPr>
        <p:spPr/>
        <p:txBody>
          <a:bodyPr/>
          <a:lstStyle/>
          <a:p>
            <a:fld id="{B07B4CB0-8C49-4817-B578-27464EB43FCB}" type="slidenum">
              <a:rPr lang="en-US" smtClean="0"/>
              <a:pPr/>
              <a:t>20</a:t>
            </a:fld>
            <a:endParaRPr lang="en-US"/>
          </a:p>
        </p:txBody>
      </p:sp>
    </p:spTree>
    <p:extLst>
      <p:ext uri="{BB962C8B-B14F-4D97-AF65-F5344CB8AC3E}">
        <p14:creationId xmlns:p14="http://schemas.microsoft.com/office/powerpoint/2010/main" val="962946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D72AE15-F3FF-4864-B1A4-8A201B43C872}" type="datetimeFigureOut">
              <a:rPr lang="en-US" smtClean="0"/>
              <a:pPr/>
              <a:t>10/15/2018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6AC40BB-E8DD-42F3-8BBB-DCFDE71E3384}" type="slidenum">
              <a:rPr lang="en-US" smtClean="0"/>
              <a:pPr/>
              <a:t>‹#›</a:t>
            </a:fld>
            <a:endParaRPr lang="en-US"/>
          </a:p>
        </p:txBody>
      </p:sp>
    </p:spTree>
    <p:extLst>
      <p:ext uri="{BB962C8B-B14F-4D97-AF65-F5344CB8AC3E}">
        <p14:creationId xmlns:p14="http://schemas.microsoft.com/office/powerpoint/2010/main" val="211573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72AE15-F3FF-4864-B1A4-8A201B43C872}" type="datetimeFigureOut">
              <a:rPr lang="en-US" smtClean="0">
                <a:solidFill>
                  <a:prstClr val="black"/>
                </a:solidFill>
              </a:rPr>
              <a:pPr/>
              <a:t>10/15/2018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6AC40BB-E8DD-42F3-8BBB-DCFDE71E33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877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72AE15-F3FF-4864-B1A4-8A201B43C872}" type="datetimeFigureOut">
              <a:rPr lang="en-US" smtClean="0">
                <a:solidFill>
                  <a:prstClr val="black"/>
                </a:solidFill>
              </a:rPr>
              <a:pPr/>
              <a:t>10/15/2018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6AC40BB-E8DD-42F3-8BBB-DCFDE71E33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060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72AE15-F3FF-4864-B1A4-8A201B43C872}" type="datetimeFigureOut">
              <a:rPr lang="en-US" smtClean="0">
                <a:solidFill>
                  <a:prstClr val="black"/>
                </a:solidFill>
              </a:rPr>
              <a:pPr/>
              <a:t>10/15/2018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6AC40BB-E8DD-42F3-8BBB-DCFDE71E338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30987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D72AE15-F3FF-4864-B1A4-8A201B43C872}" type="datetimeFigureOut">
              <a:rPr lang="en-US" smtClean="0">
                <a:solidFill>
                  <a:prstClr val="white"/>
                </a:solidFill>
              </a:rPr>
              <a:pPr/>
              <a:t>10/15/2018</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06AC40BB-E8DD-42F3-8BBB-DCFDE71E338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39352831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D72AE15-F3FF-4864-B1A4-8A201B43C872}" type="datetimeFigureOut">
              <a:rPr lang="en-US" smtClean="0">
                <a:solidFill>
                  <a:prstClr val="white"/>
                </a:solidFill>
              </a:rPr>
              <a:pPr/>
              <a:t>10/15/2018</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06AC40BB-E8DD-42F3-8BBB-DCFDE71E338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569921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D72AE15-F3FF-4864-B1A4-8A201B43C872}" type="datetimeFigureOut">
              <a:rPr lang="en-US" smtClean="0">
                <a:solidFill>
                  <a:prstClr val="black"/>
                </a:solidFill>
              </a:rPr>
              <a:pPr/>
              <a:t>10/15/2018</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6AC40BB-E8DD-42F3-8BBB-DCFDE71E33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3583169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72AE15-F3FF-4864-B1A4-8A201B43C872}" type="datetimeFigureOut">
              <a:rPr lang="en-US" smtClean="0">
                <a:solidFill>
                  <a:prstClr val="white"/>
                </a:solidFill>
              </a:rPr>
              <a:pPr/>
              <a:t>10/15/2018</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06AC40BB-E8DD-42F3-8BBB-DCFDE71E338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85603919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2AE15-F3FF-4864-B1A4-8A201B43C872}" type="datetimeFigureOut">
              <a:rPr lang="en-US" smtClean="0">
                <a:solidFill>
                  <a:prstClr val="black"/>
                </a:solidFill>
              </a:rPr>
              <a:pPr/>
              <a:t>10/15/2018</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6AC40BB-E8DD-42F3-8BBB-DCFDE71E33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7889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D72AE15-F3FF-4864-B1A4-8A201B43C872}" type="datetimeFigureOut">
              <a:rPr lang="en-US" smtClean="0">
                <a:solidFill>
                  <a:prstClr val="black"/>
                </a:solidFill>
              </a:rPr>
              <a:pPr/>
              <a:t>10/15/2018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6AC40BB-E8DD-42F3-8BBB-DCFDE71E33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27903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D72AE15-F3FF-4864-B1A4-8A201B43C872}" type="datetimeFigureOut">
              <a:rPr lang="en-US" smtClean="0">
                <a:solidFill>
                  <a:prstClr val="white"/>
                </a:solidFill>
              </a:rPr>
              <a:pPr/>
              <a:t>10/15/2018</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6AC40BB-E8DD-42F3-8BBB-DCFDE71E338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422623331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D72AE15-F3FF-4864-B1A4-8A201B43C872}" type="datetimeFigureOut">
              <a:rPr lang="en-US" smtClean="0">
                <a:solidFill>
                  <a:prstClr val="black"/>
                </a:solidFill>
              </a:rPr>
              <a:pPr/>
              <a:t>10/15/2018</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6AC40BB-E8DD-42F3-8BBB-DCFDE71E33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90895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healthvermont.gov/alcohol-drugs/reports/data-and-reports" TargetMode="External"/><Relationship Id="rId2" Type="http://schemas.openxmlformats.org/officeDocument/2006/relationships/hyperlink" Target="http://www.pire.org/documents/Vermont_PFS_Eval/Final%20Report.pdf" TargetMode="External"/><Relationship Id="rId1" Type="http://schemas.openxmlformats.org/officeDocument/2006/relationships/slideLayout" Target="../slideLayouts/slideLayout2.xml"/><Relationship Id="rId4" Type="http://schemas.openxmlformats.org/officeDocument/2006/relationships/hyperlink" Target="http://www.pire.org/documents/Vermont_PFS_Eval/YAS%20questions%202016.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Flewelling@pire.org" TargetMode="External"/><Relationship Id="rId2" Type="http://schemas.openxmlformats.org/officeDocument/2006/relationships/hyperlink" Target="mailto:alivingston@pir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228600"/>
            <a:ext cx="8610600" cy="3352800"/>
          </a:xfrm>
        </p:spPr>
        <p:txBody>
          <a:bodyPr anchor="ctr">
            <a:noAutofit/>
          </a:bodyPr>
          <a:lstStyle/>
          <a:p>
            <a:pPr algn="ctr">
              <a:spcBef>
                <a:spcPts val="600"/>
              </a:spcBef>
            </a:pPr>
            <a:r>
              <a:rPr lang="en-US" sz="3200" dirty="0">
                <a:solidFill>
                  <a:schemeClr val="bg2">
                    <a:lumMod val="50000"/>
                  </a:schemeClr>
                </a:solidFill>
              </a:rPr>
              <a:t>Further Progress in Reducing Underage Drinking in Vermont and Addressing Prescription Drug Misuse:</a:t>
            </a:r>
            <a:br>
              <a:rPr lang="en-US" sz="3200" dirty="0">
                <a:solidFill>
                  <a:schemeClr val="bg2">
                    <a:lumMod val="50000"/>
                  </a:schemeClr>
                </a:solidFill>
              </a:rPr>
            </a:br>
            <a:r>
              <a:rPr lang="en-US" sz="3200" dirty="0">
                <a:solidFill>
                  <a:schemeClr val="bg2">
                    <a:lumMod val="50000"/>
                  </a:schemeClr>
                </a:solidFill>
              </a:rPr>
              <a:t>Findings from the Evaluation of Vermont’s Partnerships for Success II Grant</a:t>
            </a:r>
          </a:p>
        </p:txBody>
      </p:sp>
      <p:sp>
        <p:nvSpPr>
          <p:cNvPr id="3" name="Subtitle 2"/>
          <p:cNvSpPr>
            <a:spLocks noGrp="1"/>
          </p:cNvSpPr>
          <p:nvPr>
            <p:ph type="subTitle" idx="1"/>
          </p:nvPr>
        </p:nvSpPr>
        <p:spPr>
          <a:xfrm>
            <a:off x="685800" y="3733800"/>
            <a:ext cx="7772400" cy="1199704"/>
          </a:xfrm>
        </p:spPr>
        <p:txBody>
          <a:bodyPr>
            <a:normAutofit fontScale="92500" lnSpcReduction="20000"/>
          </a:bodyPr>
          <a:lstStyle/>
          <a:p>
            <a:pPr algn="ctr"/>
            <a:r>
              <a:rPr lang="en-US" dirty="0"/>
              <a:t>Bob Flewelling</a:t>
            </a:r>
          </a:p>
          <a:p>
            <a:pPr algn="ctr"/>
            <a:r>
              <a:rPr lang="en-US" dirty="0"/>
              <a:t>Amy Livingston</a:t>
            </a:r>
          </a:p>
          <a:p>
            <a:pPr algn="ctr"/>
            <a:r>
              <a:rPr lang="en-US" dirty="0"/>
              <a:t>Sean Hanley</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562600"/>
            <a:ext cx="25146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974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691"/>
          </a:xfrm>
        </p:spPr>
        <p:txBody>
          <a:bodyPr>
            <a:normAutofit fontScale="77500" lnSpcReduction="20000"/>
          </a:bodyPr>
          <a:lstStyle/>
          <a:p>
            <a:endParaRPr lang="en-US" sz="2400" i="1" dirty="0">
              <a:latin typeface="Arial" panose="020B0604020202020204" pitchFamily="34" charset="0"/>
              <a:cs typeface="Arial" panose="020B0604020202020204" pitchFamily="34" charset="0"/>
            </a:endParaRPr>
          </a:p>
          <a:p>
            <a:r>
              <a:rPr lang="en-US" sz="2600" dirty="0">
                <a:cs typeface="Arial" panose="020B0604020202020204" pitchFamily="34" charset="0"/>
              </a:rPr>
              <a:t>ADAP approved strategic plans and provided detailed work plans for each intervention utilizing available fidelity guidelines.</a:t>
            </a:r>
          </a:p>
          <a:p>
            <a:endParaRPr lang="en-US" sz="2600" dirty="0">
              <a:cs typeface="Arial" panose="020B0604020202020204" pitchFamily="34" charset="0"/>
            </a:endParaRPr>
          </a:p>
          <a:p>
            <a:r>
              <a:rPr lang="en-US" sz="2600" dirty="0">
                <a:cs typeface="Arial" panose="020B0604020202020204" pitchFamily="34" charset="0"/>
              </a:rPr>
              <a:t>In each region, a lead agency was selected to receive the funding and to coordinate the implementation of prevention activities.</a:t>
            </a:r>
          </a:p>
          <a:p>
            <a:endParaRPr lang="en-US" sz="2600" dirty="0">
              <a:cs typeface="Arial" panose="020B0604020202020204" pitchFamily="34" charset="0"/>
            </a:endParaRPr>
          </a:p>
          <a:p>
            <a:r>
              <a:rPr lang="en-US" sz="2600" dirty="0">
                <a:cs typeface="Arial" panose="020B0604020202020204" pitchFamily="34" charset="0"/>
              </a:rPr>
              <a:t>Lead agencies hired a coordinator and also sub-granted money to community partners to assist with implementation.</a:t>
            </a:r>
          </a:p>
          <a:p>
            <a:pPr marL="109728" indent="0">
              <a:buNone/>
            </a:pPr>
            <a:endParaRPr lang="en-US" sz="2600" dirty="0">
              <a:cs typeface="Arial" panose="020B0604020202020204" pitchFamily="34" charset="0"/>
            </a:endParaRPr>
          </a:p>
          <a:p>
            <a:r>
              <a:rPr lang="en-US" sz="2600" dirty="0">
                <a:cs typeface="Arial" panose="020B0604020202020204" pitchFamily="34" charset="0"/>
              </a:rPr>
              <a:t>PFS funding for communities began in July 2013 and continued through June 2016.  </a:t>
            </a:r>
            <a:endParaRPr lang="en-US" sz="2600" dirty="0"/>
          </a:p>
          <a:p>
            <a:endParaRPr lang="en-US" dirty="0"/>
          </a:p>
        </p:txBody>
      </p:sp>
      <p:sp>
        <p:nvSpPr>
          <p:cNvPr id="4" name="Title 2"/>
          <p:cNvSpPr txBox="1">
            <a:spLocks/>
          </p:cNvSpPr>
          <p:nvPr/>
        </p:nvSpPr>
        <p:spPr>
          <a:xfrm>
            <a:off x="609600" y="427038"/>
            <a:ext cx="8229600" cy="639762"/>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dk1"/>
                </a:solidFill>
                <a:effectLst>
                  <a:outerShdw blurRad="31750" dist="25400" dir="5400000" algn="tl" rotWithShape="0">
                    <a:srgbClr val="000000">
                      <a:alpha val="25000"/>
                    </a:srgbClr>
                  </a:outerShdw>
                </a:effectLst>
                <a:uLnTx/>
                <a:uFillTx/>
                <a:latin typeface="+mn-lt"/>
                <a:ea typeface="+mn-ea"/>
                <a:cs typeface="+mn-cs"/>
              </a:rPr>
              <a:t>Assessment and Planning Continued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458200" cy="4559491"/>
          </a:xfrm>
        </p:spPr>
        <p:txBody>
          <a:bodyPr>
            <a:noAutofit/>
          </a:bodyPr>
          <a:lstStyle/>
          <a:p>
            <a:pPr marL="109728" indent="0">
              <a:spcAft>
                <a:spcPts val="600"/>
              </a:spcAft>
              <a:buNone/>
            </a:pPr>
            <a:r>
              <a:rPr lang="en-US" dirty="0"/>
              <a:t>Process evaluation:</a:t>
            </a:r>
          </a:p>
          <a:p>
            <a:pPr lvl="1">
              <a:spcAft>
                <a:spcPts val="600"/>
              </a:spcAft>
              <a:buFont typeface="Wingdings" panose="05000000000000000000" pitchFamily="2" charset="2"/>
              <a:buChar char="§"/>
            </a:pPr>
            <a:r>
              <a:rPr lang="en-US" dirty="0"/>
              <a:t>Community Grantee Reporting System (CGRS)</a:t>
            </a:r>
          </a:p>
          <a:p>
            <a:pPr lvl="1">
              <a:spcAft>
                <a:spcPts val="600"/>
              </a:spcAft>
              <a:buFont typeface="Wingdings" panose="05000000000000000000" pitchFamily="2" charset="2"/>
              <a:buChar char="§"/>
            </a:pPr>
            <a:r>
              <a:rPr lang="en-US" dirty="0"/>
              <a:t>Annual site visits</a:t>
            </a:r>
          </a:p>
          <a:p>
            <a:pPr lvl="1">
              <a:spcAft>
                <a:spcPts val="600"/>
              </a:spcAft>
              <a:buFont typeface="Wingdings" panose="05000000000000000000" pitchFamily="2" charset="2"/>
              <a:buChar char="§"/>
            </a:pPr>
            <a:r>
              <a:rPr lang="en-US" dirty="0"/>
              <a:t>Qualitative assessment of regional capacity done in summer 2015</a:t>
            </a:r>
          </a:p>
          <a:p>
            <a:pPr marL="393192" lvl="1" indent="0">
              <a:spcAft>
                <a:spcPts val="600"/>
              </a:spcAft>
              <a:buNone/>
            </a:pPr>
            <a:endParaRPr lang="en-US" sz="1800" dirty="0"/>
          </a:p>
          <a:p>
            <a:pPr marL="109728" indent="0">
              <a:spcAft>
                <a:spcPts val="600"/>
              </a:spcAft>
              <a:buNone/>
            </a:pPr>
            <a:r>
              <a:rPr lang="en-US" dirty="0"/>
              <a:t>Outcome Evaluation:</a:t>
            </a:r>
          </a:p>
          <a:p>
            <a:pPr lvl="1">
              <a:spcAft>
                <a:spcPts val="600"/>
              </a:spcAft>
              <a:buFont typeface="Wingdings" panose="05000000000000000000" pitchFamily="2" charset="2"/>
              <a:buChar char="§"/>
            </a:pPr>
            <a:r>
              <a:rPr lang="en-US" dirty="0"/>
              <a:t>YRBS 2013 (baseline) and 2015 (follow-up)</a:t>
            </a:r>
          </a:p>
          <a:p>
            <a:pPr lvl="1">
              <a:spcAft>
                <a:spcPts val="600"/>
              </a:spcAft>
              <a:buFont typeface="Wingdings" panose="05000000000000000000" pitchFamily="2" charset="2"/>
              <a:buChar char="§"/>
            </a:pPr>
            <a:r>
              <a:rPr lang="en-US" dirty="0"/>
              <a:t>Young Adult Survey 2014 (baseline) and 2016 (follow-up)</a:t>
            </a:r>
          </a:p>
          <a:p>
            <a:pPr marL="109728" indent="0">
              <a:spcAft>
                <a:spcPts val="1200"/>
              </a:spcAft>
              <a:buSzPct val="100000"/>
              <a:buNone/>
            </a:pPr>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a:t>Evaluation Data Sources</a:t>
            </a:r>
          </a:p>
        </p:txBody>
      </p:sp>
    </p:spTree>
    <p:extLst>
      <p:ext uri="{BB962C8B-B14F-4D97-AF65-F5344CB8AC3E}">
        <p14:creationId xmlns:p14="http://schemas.microsoft.com/office/powerpoint/2010/main" val="66086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534400" cy="4800600"/>
          </a:xfrm>
        </p:spPr>
        <p:txBody>
          <a:bodyPr>
            <a:noAutofit/>
          </a:bodyPr>
          <a:lstStyle/>
          <a:p>
            <a:pPr>
              <a:spcAft>
                <a:spcPts val="1200"/>
              </a:spcAft>
              <a:buSzPct val="100000"/>
            </a:pPr>
            <a:r>
              <a:rPr lang="en-US" sz="2000" dirty="0">
                <a:latin typeface="Arial" panose="020B0604020202020204" pitchFamily="34" charset="0"/>
                <a:cs typeface="Arial" panose="020B0604020202020204" pitchFamily="34" charset="0"/>
              </a:rPr>
              <a:t>Grantees implemented an average of 11 evidence-based interventions and/or supporting activities across their regions.</a:t>
            </a:r>
          </a:p>
          <a:p>
            <a:pPr>
              <a:spcAft>
                <a:spcPts val="1200"/>
              </a:spcAft>
              <a:buSzPct val="100000"/>
            </a:pPr>
            <a:r>
              <a:rPr lang="en-US" sz="2000" dirty="0">
                <a:latin typeface="Arial" panose="020B0604020202020204" pitchFamily="34" charset="0"/>
                <a:cs typeface="Arial" panose="020B0604020202020204" pitchFamily="34" charset="0"/>
              </a:rPr>
              <a:t>Required strategies used by all grantees included: </a:t>
            </a:r>
          </a:p>
          <a:p>
            <a:pPr lvl="1">
              <a:spcBef>
                <a:spcPts val="0"/>
              </a:spcBef>
              <a:spcAft>
                <a:spcPts val="600"/>
              </a:spcAft>
              <a:buSzPct val="100000"/>
            </a:pPr>
            <a:r>
              <a:rPr lang="en-US" sz="1400" dirty="0">
                <a:latin typeface="Arial" panose="020B0604020202020204" pitchFamily="34" charset="0"/>
                <a:cs typeface="Arial" panose="020B0604020202020204" pitchFamily="34" charset="0"/>
              </a:rPr>
              <a:t>Education of </a:t>
            </a:r>
            <a:r>
              <a:rPr lang="en-US" sz="1600" dirty="0">
                <a:latin typeface="Arial" panose="020B0604020202020204" pitchFamily="34" charset="0"/>
                <a:cs typeface="Arial" panose="020B0604020202020204" pitchFamily="34" charset="0"/>
              </a:rPr>
              <a:t>policymakers and community members on policy options to prevent underage drinking, </a:t>
            </a:r>
          </a:p>
          <a:p>
            <a:pPr lvl="1">
              <a:spcBef>
                <a:spcPts val="0"/>
              </a:spcBef>
              <a:spcAft>
                <a:spcPts val="600"/>
              </a:spcAft>
              <a:buSzPct val="100000"/>
            </a:pPr>
            <a:r>
              <a:rPr lang="en-US" sz="1600" dirty="0">
                <a:latin typeface="Arial" panose="020B0604020202020204" pitchFamily="34" charset="0"/>
                <a:cs typeface="Arial" panose="020B0604020202020204" pitchFamily="34" charset="0"/>
              </a:rPr>
              <a:t>Community mobilization, </a:t>
            </a:r>
          </a:p>
          <a:p>
            <a:pPr lvl="1">
              <a:spcBef>
                <a:spcPts val="0"/>
              </a:spcBef>
              <a:spcAft>
                <a:spcPts val="600"/>
              </a:spcAft>
              <a:buSzPct val="100000"/>
            </a:pPr>
            <a:r>
              <a:rPr lang="en-US" sz="1600" dirty="0">
                <a:latin typeface="Arial" panose="020B0604020202020204" pitchFamily="34" charset="0"/>
                <a:cs typeface="Arial" panose="020B0604020202020204" pitchFamily="34" charset="0"/>
              </a:rPr>
              <a:t>Media advocacy, </a:t>
            </a:r>
          </a:p>
          <a:p>
            <a:pPr lvl="1">
              <a:spcBef>
                <a:spcPts val="0"/>
              </a:spcBef>
              <a:spcAft>
                <a:spcPts val="600"/>
              </a:spcAft>
              <a:buSzPct val="100000"/>
            </a:pPr>
            <a:r>
              <a:rPr lang="en-US" sz="1600" dirty="0">
                <a:latin typeface="Arial" panose="020B0604020202020204" pitchFamily="34" charset="0"/>
                <a:cs typeface="Arial" panose="020B0604020202020204" pitchFamily="34" charset="0"/>
              </a:rPr>
              <a:t>Support of enhanced enforcement of alcohol laws,</a:t>
            </a:r>
          </a:p>
          <a:p>
            <a:pPr lvl="1">
              <a:spcBef>
                <a:spcPts val="0"/>
              </a:spcBef>
              <a:spcAft>
                <a:spcPts val="600"/>
              </a:spcAft>
              <a:buSzPct val="100000"/>
            </a:pPr>
            <a:r>
              <a:rPr lang="en-US" sz="1600" dirty="0">
                <a:latin typeface="Arial" panose="020B0604020202020204" pitchFamily="34" charset="0"/>
                <a:cs typeface="Arial" panose="020B0604020202020204" pitchFamily="34" charset="0"/>
              </a:rPr>
              <a:t>Support of responsible beverage service training, </a:t>
            </a:r>
          </a:p>
          <a:p>
            <a:pPr lvl="1">
              <a:spcBef>
                <a:spcPts val="0"/>
              </a:spcBef>
              <a:spcAft>
                <a:spcPts val="600"/>
              </a:spcAft>
              <a:buSzPct val="100000"/>
            </a:pPr>
            <a:r>
              <a:rPr lang="en-US" sz="1600" dirty="0">
                <a:latin typeface="Arial" panose="020B0604020202020204" pitchFamily="34" charset="0"/>
                <a:cs typeface="Arial" panose="020B0604020202020204" pitchFamily="34" charset="0"/>
              </a:rPr>
              <a:t>Recognition of retailers for passing compliance checks, and </a:t>
            </a:r>
          </a:p>
          <a:p>
            <a:pPr lvl="1">
              <a:spcBef>
                <a:spcPts val="0"/>
              </a:spcBef>
              <a:spcAft>
                <a:spcPts val="600"/>
              </a:spcAft>
              <a:buSzPct val="100000"/>
            </a:pPr>
            <a:r>
              <a:rPr lang="en-US" sz="1600" dirty="0">
                <a:latin typeface="Arial" panose="020B0604020202020204" pitchFamily="34" charset="0"/>
                <a:cs typeface="Arial" panose="020B0604020202020204" pitchFamily="34" charset="0"/>
              </a:rPr>
              <a:t>Education to the community, pharmacists and health care providers about ways to reduce prescription drug misuse.</a:t>
            </a:r>
            <a:endParaRPr lang="en-US" sz="1600" dirty="0">
              <a:solidFill>
                <a:prstClr val="black"/>
              </a:solidFill>
              <a:latin typeface="Arial" panose="020B0604020202020204" pitchFamily="34" charset="0"/>
              <a:cs typeface="Arial" panose="020B0604020202020204" pitchFamily="34" charset="0"/>
            </a:endParaRPr>
          </a:p>
          <a:p>
            <a:pPr lvl="0">
              <a:spcAft>
                <a:spcPts val="1200"/>
              </a:spcAft>
              <a:buClr>
                <a:srgbClr val="2DA2BF"/>
              </a:buClr>
              <a:buSzPct val="100000"/>
            </a:pPr>
            <a:r>
              <a:rPr lang="en-US" sz="2000" dirty="0">
                <a:solidFill>
                  <a:prstClr val="black"/>
                </a:solidFill>
                <a:latin typeface="Arial" panose="020B0604020202020204" pitchFamily="34" charset="0"/>
                <a:cs typeface="Arial" panose="020B0604020202020204" pitchFamily="34" charset="0"/>
              </a:rPr>
              <a:t>Additional optional strategies included online alcohol screening and education programs, parent education programs and Sticker Shock. </a:t>
            </a:r>
          </a:p>
          <a:p>
            <a:pPr marL="393192" lvl="1" indent="0">
              <a:spcBef>
                <a:spcPts val="0"/>
              </a:spcBef>
              <a:buSzPct val="100000"/>
              <a:buNone/>
            </a:pPr>
            <a:endParaRPr lang="en-US" sz="16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76200"/>
            <a:ext cx="8229600" cy="762000"/>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a:latin typeface="+mj-lt"/>
                <a:cs typeface="Arial" panose="020B0604020202020204" pitchFamily="34" charset="0"/>
              </a:rPr>
              <a:t>What did grantees do?</a:t>
            </a:r>
            <a:endParaRPr lang="en-US" sz="3200" dirty="0">
              <a:latin typeface="+mj-lt"/>
            </a:endParaRPr>
          </a:p>
        </p:txBody>
      </p:sp>
    </p:spTree>
    <p:extLst>
      <p:ext uri="{BB962C8B-B14F-4D97-AF65-F5344CB8AC3E}">
        <p14:creationId xmlns:p14="http://schemas.microsoft.com/office/powerpoint/2010/main" val="606925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458200" cy="5105400"/>
          </a:xfrm>
        </p:spPr>
        <p:txBody>
          <a:bodyPr>
            <a:noAutofit/>
          </a:bodyPr>
          <a:lstStyle/>
          <a:p>
            <a:pPr marL="109728" indent="0">
              <a:spcAft>
                <a:spcPts val="1200"/>
              </a:spcAft>
              <a:buSzPct val="100000"/>
              <a:buNone/>
            </a:pPr>
            <a:r>
              <a:rPr lang="en-US" sz="2000" dirty="0"/>
              <a:t>Progress on implementation and other process measures were collected and monitored through an online reporting tool called the Community Grantee Reporting System (CGRS) as well as through annual site visits.</a:t>
            </a:r>
            <a:endParaRPr lang="en-US" sz="2000" dirty="0">
              <a:latin typeface="Arial" panose="020B0604020202020204" pitchFamily="34" charset="0"/>
              <a:cs typeface="Arial" panose="020B0604020202020204" pitchFamily="34" charset="0"/>
            </a:endParaRPr>
          </a:p>
          <a:p>
            <a:pPr>
              <a:spcAft>
                <a:spcPts val="1200"/>
              </a:spcAft>
              <a:buSzPct val="100000"/>
            </a:pPr>
            <a:r>
              <a:rPr lang="en-US" sz="2000" dirty="0">
                <a:latin typeface="Arial" panose="020B0604020202020204" pitchFamily="34" charset="0"/>
                <a:cs typeface="Arial" panose="020B0604020202020204" pitchFamily="34" charset="0"/>
              </a:rPr>
              <a:t>Noteworthy accomplishments by grantees include: </a:t>
            </a:r>
          </a:p>
          <a:p>
            <a:pPr lvl="1">
              <a:spcBef>
                <a:spcPts val="0"/>
              </a:spcBef>
              <a:spcAft>
                <a:spcPts val="400"/>
              </a:spcAft>
              <a:buSzPct val="100000"/>
            </a:pPr>
            <a:r>
              <a:rPr lang="en-US" sz="1800" dirty="0">
                <a:latin typeface="Arial" panose="020B0604020202020204" pitchFamily="34" charset="0"/>
                <a:ea typeface="Calibri" panose="020F0502020204030204" pitchFamily="34" charset="0"/>
              </a:rPr>
              <a:t>380,000 Vermonters were potentially exposed to PFS prevention initiatives through population-level interventions (approximately 60% of the state’s population)</a:t>
            </a:r>
          </a:p>
          <a:p>
            <a:pPr lvl="1">
              <a:spcBef>
                <a:spcPts val="0"/>
              </a:spcBef>
              <a:spcAft>
                <a:spcPts val="400"/>
              </a:spcAft>
              <a:buSzPct val="100000"/>
            </a:pPr>
            <a:r>
              <a:rPr lang="en-US" sz="1800" dirty="0">
                <a:latin typeface="Arial" panose="020B0604020202020204" pitchFamily="34" charset="0"/>
                <a:cs typeface="Arial" panose="020B0604020202020204" pitchFamily="34" charset="0"/>
              </a:rPr>
              <a:t>3 new community-level policies designed to reduce underage drinking were enacted.</a:t>
            </a:r>
          </a:p>
          <a:p>
            <a:pPr lvl="1">
              <a:spcBef>
                <a:spcPts val="0"/>
              </a:spcBef>
              <a:spcAft>
                <a:spcPts val="400"/>
              </a:spcAft>
              <a:buSzPct val="100000"/>
            </a:pPr>
            <a:r>
              <a:rPr lang="en-US" sz="1800" dirty="0">
                <a:latin typeface="Arial" panose="020B0604020202020204" pitchFamily="34" charset="0"/>
                <a:ea typeface="Calibri" panose="020F0502020204030204" pitchFamily="34" charset="0"/>
              </a:rPr>
              <a:t>8 new permanent drop-off locations were established for the disposal of unused prescription medications.</a:t>
            </a:r>
            <a:endParaRPr lang="en-US" sz="1800" dirty="0">
              <a:latin typeface="Arial" panose="020B0604020202020204" pitchFamily="34" charset="0"/>
              <a:cs typeface="Arial" panose="020B0604020202020204" pitchFamily="34" charset="0"/>
            </a:endParaRPr>
          </a:p>
          <a:p>
            <a:pPr lvl="1">
              <a:spcBef>
                <a:spcPts val="0"/>
              </a:spcBef>
              <a:spcAft>
                <a:spcPts val="400"/>
              </a:spcAft>
              <a:buSzPct val="100000"/>
            </a:pPr>
            <a:r>
              <a:rPr lang="en-US" sz="1800" dirty="0">
                <a:latin typeface="Arial" panose="020B0604020202020204" pitchFamily="34" charset="0"/>
                <a:ea typeface="Calibri" panose="020F0502020204030204" pitchFamily="34" charset="0"/>
              </a:rPr>
              <a:t>636 college students participated in an online alcohol screening and education program (Alcohol Edu).</a:t>
            </a:r>
            <a:r>
              <a:rPr lang="en-US" sz="1800" dirty="0">
                <a:latin typeface="Arial" panose="020B0604020202020204" pitchFamily="34" charset="0"/>
                <a:cs typeface="Arial" panose="020B0604020202020204" pitchFamily="34" charset="0"/>
              </a:rPr>
              <a:t> </a:t>
            </a:r>
          </a:p>
          <a:p>
            <a:pPr lvl="1">
              <a:spcBef>
                <a:spcPts val="0"/>
              </a:spcBef>
              <a:spcAft>
                <a:spcPts val="400"/>
              </a:spcAft>
              <a:buSzPct val="100000"/>
            </a:pPr>
            <a:r>
              <a:rPr lang="en-US" sz="1800" dirty="0">
                <a:latin typeface="Arial" panose="020B0604020202020204" pitchFamily="34" charset="0"/>
                <a:ea typeface="Calibri" panose="020F0502020204030204" pitchFamily="34" charset="0"/>
              </a:rPr>
              <a:t>194 parents participated in parenting education programs.</a:t>
            </a:r>
            <a:endParaRPr lang="en-US" sz="1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19100" y="228600"/>
            <a:ext cx="8229600" cy="685800"/>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a:t>How well did they do it?</a:t>
            </a:r>
          </a:p>
        </p:txBody>
      </p:sp>
    </p:spTree>
    <p:extLst>
      <p:ext uri="{BB962C8B-B14F-4D97-AF65-F5344CB8AC3E}">
        <p14:creationId xmlns:p14="http://schemas.microsoft.com/office/powerpoint/2010/main" val="4187881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686800" cy="4648200"/>
          </a:xfrm>
        </p:spPr>
        <p:txBody>
          <a:bodyPr>
            <a:noAutofit/>
          </a:bodyPr>
          <a:lstStyle/>
          <a:p>
            <a:pPr>
              <a:spcBef>
                <a:spcPts val="0"/>
              </a:spcBef>
              <a:buClrTx/>
              <a:buSzTx/>
            </a:pPr>
            <a:r>
              <a:rPr lang="en-US" sz="2200" dirty="0">
                <a:solidFill>
                  <a:prstClr val="black"/>
                </a:solidFill>
              </a:rPr>
              <a:t>Measured through Focus Groups and Interviews with District Directors, PCs, Grantee Coordinators and Community Partners in Summer of 2015</a:t>
            </a:r>
          </a:p>
          <a:p>
            <a:pPr marL="109728" lvl="0" indent="0">
              <a:spcBef>
                <a:spcPts val="0"/>
              </a:spcBef>
              <a:spcAft>
                <a:spcPts val="600"/>
              </a:spcAft>
              <a:buClrTx/>
              <a:buSzTx/>
              <a:buNone/>
            </a:pPr>
            <a:endParaRPr lang="en-US" sz="1400" dirty="0">
              <a:solidFill>
                <a:prstClr val="black"/>
              </a:solidFill>
            </a:endParaRPr>
          </a:p>
          <a:p>
            <a:pPr marL="109728" lvl="0" indent="0">
              <a:spcBef>
                <a:spcPts val="0"/>
              </a:spcBef>
              <a:buClrTx/>
              <a:buSzTx/>
              <a:buNone/>
            </a:pPr>
            <a:r>
              <a:rPr lang="en-US" sz="2200" dirty="0">
                <a:solidFill>
                  <a:prstClr val="black"/>
                </a:solidFill>
              </a:rPr>
              <a:t>Successes:</a:t>
            </a:r>
          </a:p>
          <a:p>
            <a:pPr marL="109728" lvl="0" indent="0">
              <a:spcBef>
                <a:spcPts val="0"/>
              </a:spcBef>
              <a:spcAft>
                <a:spcPts val="600"/>
              </a:spcAft>
              <a:buClrTx/>
              <a:buSzTx/>
              <a:buNone/>
            </a:pPr>
            <a:endParaRPr lang="en-US" sz="1800" dirty="0">
              <a:solidFill>
                <a:prstClr val="black"/>
              </a:solidFill>
            </a:endParaRPr>
          </a:p>
          <a:p>
            <a:pPr marL="457200" lvl="1" indent="-320040">
              <a:spcBef>
                <a:spcPts val="0"/>
              </a:spcBef>
              <a:spcAft>
                <a:spcPts val="600"/>
              </a:spcAft>
              <a:buClrTx/>
              <a:buFont typeface="Wingdings" panose="05000000000000000000" pitchFamily="2" charset="2"/>
              <a:buChar char="§"/>
            </a:pPr>
            <a:r>
              <a:rPr lang="en-US" sz="2000" dirty="0">
                <a:solidFill>
                  <a:prstClr val="black"/>
                </a:solidFill>
                <a:ea typeface="Calibri" panose="020F0502020204030204" pitchFamily="34" charset="0"/>
                <a:cs typeface="Times New Roman" panose="02020603050405020304" pitchFamily="18" charset="0"/>
              </a:rPr>
              <a:t>Increased coordination, networking, and sharing of ideas and expertise across the communities within each region.</a:t>
            </a:r>
          </a:p>
          <a:p>
            <a:pPr marL="457200" lvl="1" indent="-320040">
              <a:spcBef>
                <a:spcPts val="0"/>
              </a:spcBef>
              <a:spcAft>
                <a:spcPts val="600"/>
              </a:spcAft>
              <a:buClrTx/>
              <a:buFont typeface="Wingdings" panose="05000000000000000000" pitchFamily="2" charset="2"/>
              <a:buChar char="§"/>
            </a:pPr>
            <a:r>
              <a:rPr lang="en-US" sz="2000" dirty="0">
                <a:solidFill>
                  <a:prstClr val="black"/>
                </a:solidFill>
                <a:ea typeface="Calibri" panose="020F0502020204030204" pitchFamily="34" charset="0"/>
                <a:cs typeface="Times New Roman" panose="02020603050405020304" pitchFamily="18" charset="0"/>
              </a:rPr>
              <a:t>Efficiencies from centralizing responsibility for communications campaigns and media outreach </a:t>
            </a:r>
          </a:p>
          <a:p>
            <a:pPr marL="457200" lvl="1" indent="-320040">
              <a:spcBef>
                <a:spcPts val="0"/>
              </a:spcBef>
              <a:spcAft>
                <a:spcPts val="600"/>
              </a:spcAft>
              <a:buClrTx/>
              <a:buFont typeface="Wingdings" panose="05000000000000000000" pitchFamily="2" charset="2"/>
              <a:buChar char="§"/>
            </a:pPr>
            <a:r>
              <a:rPr lang="en-US" sz="2000" dirty="0">
                <a:solidFill>
                  <a:prstClr val="black"/>
                </a:solidFill>
                <a:ea typeface="Calibri" panose="020F0502020204030204" pitchFamily="34" charset="0"/>
                <a:cs typeface="Times New Roman" panose="02020603050405020304" pitchFamily="18" charset="0"/>
              </a:rPr>
              <a:t>Greater penetration into communities and/or subpopulations that have traditionally been underserved.</a:t>
            </a:r>
          </a:p>
          <a:p>
            <a:pPr marL="109728" indent="0">
              <a:spcAft>
                <a:spcPts val="1200"/>
              </a:spcAft>
              <a:buSzPct val="100000"/>
              <a:buNone/>
            </a:pPr>
            <a:endParaRPr lang="en-US" sz="2400" dirty="0">
              <a:latin typeface="Arial" panose="020B0604020202020204" pitchFamily="34" charset="0"/>
              <a:cs typeface="Arial" panose="020B0604020202020204" pitchFamily="34" charset="0"/>
            </a:endParaRPr>
          </a:p>
          <a:p>
            <a:pPr marL="109728" indent="0">
              <a:spcAft>
                <a:spcPts val="1200"/>
              </a:spcAft>
              <a:buSzPct val="100000"/>
              <a:buNone/>
            </a:pPr>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81000" y="304800"/>
            <a:ext cx="8229600" cy="868362"/>
          </a:xfrm>
        </p:spPr>
        <p:style>
          <a:lnRef idx="1">
            <a:schemeClr val="accent1"/>
          </a:lnRef>
          <a:fillRef idx="2">
            <a:schemeClr val="accent1"/>
          </a:fillRef>
          <a:effectRef idx="1">
            <a:schemeClr val="accent1"/>
          </a:effectRef>
          <a:fontRef idx="minor">
            <a:schemeClr val="dk1"/>
          </a:fontRef>
        </p:style>
        <p:txBody>
          <a:bodyPr>
            <a:noAutofit/>
          </a:bodyPr>
          <a:lstStyle/>
          <a:p>
            <a:r>
              <a:rPr lang="en-US" sz="2800" dirty="0"/>
              <a:t>Progress on Regional Prevention Structure (PFS Goal #3)</a:t>
            </a:r>
          </a:p>
        </p:txBody>
      </p:sp>
    </p:spTree>
    <p:extLst>
      <p:ext uri="{BB962C8B-B14F-4D97-AF65-F5344CB8AC3E}">
        <p14:creationId xmlns:p14="http://schemas.microsoft.com/office/powerpoint/2010/main" val="107158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686800" cy="4407091"/>
          </a:xfrm>
        </p:spPr>
        <p:txBody>
          <a:bodyPr>
            <a:noAutofit/>
          </a:bodyPr>
          <a:lstStyle/>
          <a:p>
            <a:pPr marL="109728" lvl="0" indent="0">
              <a:spcBef>
                <a:spcPts val="0"/>
              </a:spcBef>
              <a:spcAft>
                <a:spcPts val="600"/>
              </a:spcAft>
              <a:buClrTx/>
              <a:buSzTx/>
              <a:buNone/>
            </a:pPr>
            <a:r>
              <a:rPr lang="en-US" sz="2400" dirty="0">
                <a:solidFill>
                  <a:prstClr val="black"/>
                </a:solidFill>
              </a:rPr>
              <a:t>Challenges:</a:t>
            </a:r>
          </a:p>
          <a:p>
            <a:pPr marL="109728" lvl="0" indent="0">
              <a:spcBef>
                <a:spcPts val="0"/>
              </a:spcBef>
              <a:spcAft>
                <a:spcPts val="600"/>
              </a:spcAft>
              <a:buClrTx/>
              <a:buSzTx/>
              <a:buNone/>
            </a:pPr>
            <a:endParaRPr lang="en-US" sz="1200" dirty="0">
              <a:solidFill>
                <a:prstClr val="black"/>
              </a:solidFill>
            </a:endParaRPr>
          </a:p>
          <a:p>
            <a:pPr marL="457200" lvl="1" indent="-320040">
              <a:spcBef>
                <a:spcPts val="0"/>
              </a:spcBef>
              <a:spcAft>
                <a:spcPts val="800"/>
              </a:spcAft>
              <a:buClrTx/>
              <a:buFont typeface="Wingdings" panose="05000000000000000000" pitchFamily="2" charset="2"/>
              <a:buChar char="§"/>
            </a:pPr>
            <a:r>
              <a:rPr lang="en-US" sz="2000" dirty="0">
                <a:solidFill>
                  <a:prstClr val="black"/>
                </a:solidFill>
                <a:ea typeface="Calibri" panose="020F0502020204030204" pitchFamily="34" charset="0"/>
                <a:cs typeface="Times New Roman" panose="02020603050405020304" pitchFamily="18" charset="0"/>
              </a:rPr>
              <a:t>Delineating and understanding the roles and responsibilities of different levels of the regional system including ADAP and District Office staff, lead agencies and community partners.</a:t>
            </a:r>
          </a:p>
          <a:p>
            <a:pPr marL="457200" lvl="1" indent="-320040">
              <a:spcBef>
                <a:spcPts val="0"/>
              </a:spcBef>
              <a:spcAft>
                <a:spcPts val="800"/>
              </a:spcAft>
              <a:buClrTx/>
              <a:buFont typeface="Wingdings" panose="05000000000000000000" pitchFamily="2" charset="2"/>
              <a:buChar char="§"/>
            </a:pPr>
            <a:r>
              <a:rPr lang="en-US" sz="2000" dirty="0">
                <a:solidFill>
                  <a:prstClr val="black"/>
                </a:solidFill>
              </a:rPr>
              <a:t>Maintaining local connections that are viewed as critical to effective relationship building and successful prevention efforts while shifting to a regional lens.</a:t>
            </a:r>
          </a:p>
          <a:p>
            <a:pPr marL="457200" lvl="1" indent="-320040">
              <a:spcBef>
                <a:spcPts val="0"/>
              </a:spcBef>
              <a:spcAft>
                <a:spcPts val="800"/>
              </a:spcAft>
              <a:buClrTx/>
              <a:buFont typeface="Wingdings" panose="05000000000000000000" pitchFamily="2" charset="2"/>
              <a:buChar char="§"/>
            </a:pPr>
            <a:r>
              <a:rPr lang="en-US" sz="2000" dirty="0">
                <a:solidFill>
                  <a:prstClr val="black"/>
                </a:solidFill>
              </a:rPr>
              <a:t>Resources are spread thin, especially in those regions with multiple community partners engaged in the work. Challenge is to maintain and sustain operations in a manner that maximizes benefits in relation to cost.</a:t>
            </a:r>
            <a:endParaRPr lang="en-US" sz="2000" dirty="0">
              <a:solidFill>
                <a:prstClr val="black"/>
              </a:solidFill>
              <a:cs typeface="Arial" panose="020B0604020202020204" pitchFamily="34" charset="0"/>
            </a:endParaRPr>
          </a:p>
          <a:p>
            <a:pPr marL="109728" indent="0">
              <a:buSzPct val="100000"/>
              <a:buNone/>
            </a:pPr>
            <a:endParaRPr lang="en-US" sz="2400" dirty="0">
              <a:latin typeface="Arial" panose="020B0604020202020204" pitchFamily="34" charset="0"/>
              <a:cs typeface="Arial" panose="020B0604020202020204" pitchFamily="34" charset="0"/>
            </a:endParaRPr>
          </a:p>
          <a:p>
            <a:pPr marL="109728" lvl="0" indent="0">
              <a:spcBef>
                <a:spcPts val="0"/>
              </a:spcBef>
              <a:spcAft>
                <a:spcPts val="600"/>
              </a:spcAft>
              <a:buClrTx/>
              <a:buSzTx/>
              <a:buNone/>
            </a:pPr>
            <a:endParaRPr lang="en-US" sz="2400" dirty="0">
              <a:solidFill>
                <a:prstClr val="black"/>
              </a:solidFill>
            </a:endParaRPr>
          </a:p>
          <a:p>
            <a:pPr marL="109728" indent="0">
              <a:spcAft>
                <a:spcPts val="1200"/>
              </a:spcAft>
              <a:buSzPct val="100000"/>
              <a:buNone/>
            </a:pPr>
            <a:endParaRPr lang="en-US" sz="2400" dirty="0">
              <a:latin typeface="Arial" panose="020B0604020202020204" pitchFamily="34" charset="0"/>
              <a:cs typeface="Arial" panose="020B0604020202020204" pitchFamily="34" charset="0"/>
            </a:endParaRPr>
          </a:p>
          <a:p>
            <a:pPr marL="109728" indent="0">
              <a:spcAft>
                <a:spcPts val="1200"/>
              </a:spcAft>
              <a:buSzPct val="100000"/>
              <a:buNone/>
            </a:pPr>
            <a:endParaRPr lang="en-US" sz="2000" dirty="0">
              <a:latin typeface="Arial" panose="020B0604020202020204" pitchFamily="34" charset="0"/>
              <a:cs typeface="Arial" panose="020B0604020202020204" pitchFamily="34" charset="0"/>
            </a:endParaRPr>
          </a:p>
        </p:txBody>
      </p:sp>
      <p:sp>
        <p:nvSpPr>
          <p:cNvPr id="4" name="Title 2"/>
          <p:cNvSpPr txBox="1">
            <a:spLocks/>
          </p:cNvSpPr>
          <p:nvPr/>
        </p:nvSpPr>
        <p:spPr>
          <a:xfrm>
            <a:off x="533400" y="457200"/>
            <a:ext cx="8229600" cy="868362"/>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r>
              <a:rPr lang="en-US" sz="2800" dirty="0"/>
              <a:t>Progress on Regional Prevention Structure (PFS Goal #3)</a:t>
            </a:r>
          </a:p>
        </p:txBody>
      </p:sp>
    </p:spTree>
    <p:extLst>
      <p:ext uri="{BB962C8B-B14F-4D97-AF65-F5344CB8AC3E}">
        <p14:creationId xmlns:p14="http://schemas.microsoft.com/office/powerpoint/2010/main" val="1190339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3949891"/>
          </a:xfrm>
        </p:spPr>
        <p:txBody>
          <a:bodyPr>
            <a:normAutofit/>
          </a:bodyPr>
          <a:lstStyle/>
          <a:p>
            <a:pPr marL="566928" lvl="0" indent="-457200">
              <a:spcAft>
                <a:spcPts val="1200"/>
              </a:spcAft>
              <a:buClr>
                <a:srgbClr val="2DA2BF"/>
              </a:buClr>
              <a:buSzPct val="100000"/>
              <a:buFont typeface="+mj-lt"/>
              <a:buAutoNum type="arabicPeriod"/>
            </a:pPr>
            <a:r>
              <a:rPr lang="en-US" sz="2800" dirty="0">
                <a:solidFill>
                  <a:prstClr val="black"/>
                </a:solidFill>
                <a:latin typeface="Arial" panose="020B0604020202020204" pitchFamily="34" charset="0"/>
                <a:cs typeface="Arial" panose="020B0604020202020204" pitchFamily="34" charset="0"/>
              </a:rPr>
              <a:t>Focus on </a:t>
            </a:r>
            <a:r>
              <a:rPr lang="en-US" sz="2800" u="sng" dirty="0">
                <a:solidFill>
                  <a:prstClr val="black"/>
                </a:solidFill>
                <a:latin typeface="Arial" panose="020B0604020202020204" pitchFamily="34" charset="0"/>
                <a:cs typeface="Arial" panose="020B0604020202020204" pitchFamily="34" charset="0"/>
              </a:rPr>
              <a:t>population-level</a:t>
            </a:r>
            <a:r>
              <a:rPr lang="en-US" sz="2800" dirty="0">
                <a:solidFill>
                  <a:prstClr val="black"/>
                </a:solidFill>
                <a:latin typeface="Arial" panose="020B0604020202020204" pitchFamily="34" charset="0"/>
                <a:cs typeface="Arial" panose="020B0604020202020204" pitchFamily="34" charset="0"/>
              </a:rPr>
              <a:t> outcomes</a:t>
            </a:r>
          </a:p>
          <a:p>
            <a:pPr marL="603504" lvl="2" indent="0">
              <a:spcBef>
                <a:spcPts val="0"/>
              </a:spcBef>
              <a:buClr>
                <a:srgbClr val="2DA2BF"/>
              </a:buClr>
              <a:buNone/>
            </a:pPr>
            <a:r>
              <a:rPr lang="en-US" sz="2200" dirty="0">
                <a:solidFill>
                  <a:prstClr val="black"/>
                </a:solidFill>
                <a:latin typeface="Arial" panose="020B0604020202020204" pitchFamily="34" charset="0"/>
                <a:cs typeface="Arial" panose="020B0604020202020204" pitchFamily="34" charset="0"/>
              </a:rPr>
              <a:t>	Sources:	YRBS</a:t>
            </a:r>
          </a:p>
          <a:p>
            <a:pPr marL="603504" lvl="2" indent="0">
              <a:spcBef>
                <a:spcPts val="0"/>
              </a:spcBef>
              <a:buClr>
                <a:srgbClr val="2DA2BF"/>
              </a:buClr>
              <a:buNone/>
            </a:pPr>
            <a:r>
              <a:rPr lang="en-US" sz="2200" dirty="0">
                <a:solidFill>
                  <a:prstClr val="black"/>
                </a:solidFill>
                <a:latin typeface="Arial" panose="020B0604020202020204" pitchFamily="34" charset="0"/>
                <a:cs typeface="Arial" panose="020B0604020202020204" pitchFamily="34" charset="0"/>
              </a:rPr>
              <a:t>	 		Young Adult Survey (YAS)</a:t>
            </a:r>
          </a:p>
          <a:p>
            <a:pPr marL="603504" lvl="2" indent="0">
              <a:spcBef>
                <a:spcPts val="0"/>
              </a:spcBef>
              <a:buClr>
                <a:srgbClr val="2DA2BF"/>
              </a:buClr>
              <a:buNone/>
            </a:pPr>
            <a:endParaRPr lang="en-US" sz="2200" dirty="0">
              <a:solidFill>
                <a:prstClr val="black"/>
              </a:solidFill>
              <a:latin typeface="Arial" panose="020B0604020202020204" pitchFamily="34" charset="0"/>
              <a:cs typeface="Arial" panose="020B0604020202020204" pitchFamily="34" charset="0"/>
            </a:endParaRPr>
          </a:p>
          <a:p>
            <a:pPr marL="624078" indent="-514350">
              <a:spcBef>
                <a:spcPts val="0"/>
              </a:spcBef>
              <a:spcAft>
                <a:spcPts val="1200"/>
              </a:spcAft>
              <a:buClr>
                <a:srgbClr val="2DA2BF"/>
              </a:buClr>
              <a:buSzPct val="100000"/>
              <a:buAutoNum type="arabicPeriod" startAt="2"/>
            </a:pPr>
            <a:r>
              <a:rPr lang="en-US" sz="2800" dirty="0">
                <a:solidFill>
                  <a:prstClr val="black"/>
                </a:solidFill>
                <a:latin typeface="Arial" panose="020B0604020202020204" pitchFamily="34" charset="0"/>
                <a:cs typeface="Arial" panose="020B0604020202020204" pitchFamily="34" charset="0"/>
              </a:rPr>
              <a:t>Examine changes over time in outcome measures in the funded regions</a:t>
            </a:r>
          </a:p>
          <a:p>
            <a:pPr marL="624078" indent="-514350">
              <a:spcBef>
                <a:spcPts val="0"/>
              </a:spcBef>
              <a:buClr>
                <a:srgbClr val="2DA2BF"/>
              </a:buClr>
              <a:buSzPct val="100000"/>
              <a:buAutoNum type="arabicPeriod" startAt="2"/>
            </a:pPr>
            <a:r>
              <a:rPr lang="en-US" sz="2800" dirty="0">
                <a:solidFill>
                  <a:prstClr val="black"/>
                </a:solidFill>
                <a:latin typeface="Arial" panose="020B0604020202020204" pitchFamily="34" charset="0"/>
                <a:cs typeface="Arial" panose="020B0604020202020204" pitchFamily="34" charset="0"/>
              </a:rPr>
              <a:t>Compare changes in the funded regions to those in the remainder of the state</a:t>
            </a:r>
          </a:p>
          <a:p>
            <a:pPr marL="624078" indent="-514350">
              <a:spcBef>
                <a:spcPts val="0"/>
              </a:spcBef>
              <a:buClr>
                <a:srgbClr val="2DA2BF"/>
              </a:buClr>
              <a:buAutoNum type="arabicPeriod" startAt="2"/>
            </a:pPr>
            <a:endParaRPr lang="en-US" sz="2800" dirty="0">
              <a:solidFill>
                <a:prstClr val="black"/>
              </a:solidFill>
              <a:latin typeface="Arial" panose="020B0604020202020204" pitchFamily="34" charset="0"/>
              <a:cs typeface="Arial" panose="020B0604020202020204" pitchFamily="34" charset="0"/>
            </a:endParaRPr>
          </a:p>
          <a:p>
            <a:pPr marL="603504" lvl="2" indent="0">
              <a:spcBef>
                <a:spcPts val="0"/>
              </a:spcBef>
              <a:buClr>
                <a:srgbClr val="2DA2BF"/>
              </a:buClr>
              <a:buNone/>
            </a:pPr>
            <a:endParaRPr lang="en-US" sz="22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274638"/>
            <a:ext cx="8229600" cy="132556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a:t>Outcome Evaluation:</a:t>
            </a:r>
            <a:br>
              <a:rPr lang="en-US" dirty="0"/>
            </a:br>
            <a:r>
              <a:rPr lang="en-US" dirty="0"/>
              <a:t>Approach</a:t>
            </a:r>
          </a:p>
        </p:txBody>
      </p:sp>
    </p:spTree>
    <p:extLst>
      <p:ext uri="{BB962C8B-B14F-4D97-AF65-F5344CB8AC3E}">
        <p14:creationId xmlns:p14="http://schemas.microsoft.com/office/powerpoint/2010/main" val="117149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82000" cy="4407091"/>
          </a:xfrm>
        </p:spPr>
        <p:txBody>
          <a:bodyPr>
            <a:normAutofit/>
          </a:bodyPr>
          <a:lstStyle/>
          <a:p>
            <a:pPr marL="109728" indent="0">
              <a:spcBef>
                <a:spcPts val="0"/>
              </a:spcBef>
              <a:buClr>
                <a:srgbClr val="2DA2BF"/>
              </a:buClr>
              <a:buNone/>
            </a:pPr>
            <a:endParaRPr lang="en-US" sz="2200" dirty="0">
              <a:latin typeface="Arial" panose="020B0604020202020204" pitchFamily="34" charset="0"/>
              <a:cs typeface="Arial" panose="020B0604020202020204" pitchFamily="34" charset="0"/>
            </a:endParaRPr>
          </a:p>
          <a:p>
            <a:pPr marL="109728" indent="0">
              <a:spcBef>
                <a:spcPts val="0"/>
              </a:spcBef>
              <a:buClr>
                <a:srgbClr val="2DA2BF"/>
              </a:buClr>
              <a:buNone/>
            </a:pPr>
            <a:endParaRPr lang="en-US" sz="2200" dirty="0">
              <a:solidFill>
                <a:prstClr val="black"/>
              </a:solidFill>
              <a:latin typeface="Arial" panose="020B0604020202020204" pitchFamily="34" charset="0"/>
              <a:cs typeface="Arial" panose="020B0604020202020204" pitchFamily="34" charset="0"/>
            </a:endParaRPr>
          </a:p>
          <a:p>
            <a:pPr marL="109728" indent="0">
              <a:spcBef>
                <a:spcPts val="0"/>
              </a:spcBef>
              <a:buClr>
                <a:srgbClr val="2DA2BF"/>
              </a:buClr>
              <a:buNone/>
            </a:pPr>
            <a:endParaRPr lang="en-US" sz="2200" dirty="0">
              <a:solidFill>
                <a:prstClr val="black"/>
              </a:solidFill>
              <a:latin typeface="Arial" panose="020B0604020202020204" pitchFamily="34" charset="0"/>
              <a:cs typeface="Arial" panose="020B0604020202020204" pitchFamily="34" charset="0"/>
            </a:endParaRPr>
          </a:p>
          <a:p>
            <a:pPr marL="109728" indent="0">
              <a:spcBef>
                <a:spcPts val="0"/>
              </a:spcBef>
              <a:buClr>
                <a:srgbClr val="2DA2BF"/>
              </a:buClr>
              <a:buNone/>
            </a:pPr>
            <a:endParaRPr lang="en-US" sz="2200" dirty="0">
              <a:solidFill>
                <a:prstClr val="black"/>
              </a:solidFill>
              <a:latin typeface="Arial" panose="020B0604020202020204" pitchFamily="34" charset="0"/>
              <a:cs typeface="Arial" panose="020B0604020202020204" pitchFamily="34" charset="0"/>
            </a:endParaRPr>
          </a:p>
          <a:p>
            <a:pPr marL="109728" indent="0">
              <a:spcBef>
                <a:spcPts val="0"/>
              </a:spcBef>
              <a:buClr>
                <a:srgbClr val="2DA2BF"/>
              </a:buClr>
              <a:buNone/>
            </a:pPr>
            <a:endParaRPr lang="en-US" sz="2800" dirty="0">
              <a:solidFill>
                <a:prstClr val="black"/>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274638"/>
            <a:ext cx="8229600" cy="79216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600" dirty="0"/>
              <a:t>Timeline</a:t>
            </a:r>
          </a:p>
        </p:txBody>
      </p:sp>
      <p:cxnSp>
        <p:nvCxnSpPr>
          <p:cNvPr id="5" name="Straight Connector 4"/>
          <p:cNvCxnSpPr/>
          <p:nvPr/>
        </p:nvCxnSpPr>
        <p:spPr>
          <a:xfrm>
            <a:off x="762000" y="2819400"/>
            <a:ext cx="7848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0" y="2667000"/>
            <a:ext cx="0" cy="304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610600" y="2667000"/>
            <a:ext cx="0" cy="304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62200" y="2667000"/>
            <a:ext cx="0" cy="3048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86200" y="2667000"/>
            <a:ext cx="0" cy="3048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10200" y="2667000"/>
            <a:ext cx="0" cy="3048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10400" y="2667000"/>
            <a:ext cx="0" cy="30480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95400" y="1969607"/>
            <a:ext cx="7620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2012</a:t>
            </a:r>
          </a:p>
        </p:txBody>
      </p:sp>
      <p:sp>
        <p:nvSpPr>
          <p:cNvPr id="25" name="TextBox 24"/>
          <p:cNvSpPr txBox="1"/>
          <p:nvPr/>
        </p:nvSpPr>
        <p:spPr>
          <a:xfrm>
            <a:off x="2743200" y="1969607"/>
            <a:ext cx="7620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2013</a:t>
            </a:r>
          </a:p>
        </p:txBody>
      </p:sp>
      <p:sp>
        <p:nvSpPr>
          <p:cNvPr id="26" name="TextBox 25"/>
          <p:cNvSpPr txBox="1"/>
          <p:nvPr/>
        </p:nvSpPr>
        <p:spPr>
          <a:xfrm>
            <a:off x="4267200" y="1969607"/>
            <a:ext cx="7620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2014</a:t>
            </a:r>
          </a:p>
        </p:txBody>
      </p:sp>
      <p:sp>
        <p:nvSpPr>
          <p:cNvPr id="27" name="TextBox 26"/>
          <p:cNvSpPr txBox="1"/>
          <p:nvPr/>
        </p:nvSpPr>
        <p:spPr>
          <a:xfrm>
            <a:off x="5767939" y="1969607"/>
            <a:ext cx="7620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2015</a:t>
            </a:r>
          </a:p>
        </p:txBody>
      </p:sp>
      <p:sp>
        <p:nvSpPr>
          <p:cNvPr id="28" name="TextBox 27"/>
          <p:cNvSpPr txBox="1"/>
          <p:nvPr/>
        </p:nvSpPr>
        <p:spPr>
          <a:xfrm>
            <a:off x="7391400" y="1969607"/>
            <a:ext cx="7620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2016</a:t>
            </a:r>
          </a:p>
        </p:txBody>
      </p:sp>
      <p:cxnSp>
        <p:nvCxnSpPr>
          <p:cNvPr id="30" name="Straight Connector 29"/>
          <p:cNvCxnSpPr/>
          <p:nvPr/>
        </p:nvCxnSpPr>
        <p:spPr>
          <a:xfrm>
            <a:off x="3352800" y="3429000"/>
            <a:ext cx="1295400" cy="0"/>
          </a:xfrm>
          <a:prstGeom prst="line">
            <a:avLst/>
          </a:prstGeom>
          <a:ln w="44450">
            <a:solidFill>
              <a:srgbClr val="5A9267"/>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86300" y="3429000"/>
            <a:ext cx="3086100" cy="0"/>
          </a:xfrm>
          <a:prstGeom prst="line">
            <a:avLst/>
          </a:prstGeom>
          <a:ln w="44450">
            <a:solidFill>
              <a:srgbClr val="5A9267"/>
            </a:solidFill>
          </a:ln>
        </p:spPr>
        <p:style>
          <a:lnRef idx="1">
            <a:schemeClr val="accent1"/>
          </a:lnRef>
          <a:fillRef idx="0">
            <a:schemeClr val="accent1"/>
          </a:fillRef>
          <a:effectRef idx="0">
            <a:schemeClr val="accent1"/>
          </a:effectRef>
          <a:fontRef idx="minor">
            <a:schemeClr val="tx1"/>
          </a:fontRef>
        </p:style>
      </p:cxnSp>
      <p:sp>
        <p:nvSpPr>
          <p:cNvPr id="40" name="Isosceles Triangle 39"/>
          <p:cNvSpPr/>
          <p:nvPr/>
        </p:nvSpPr>
        <p:spPr>
          <a:xfrm>
            <a:off x="2590800" y="2897204"/>
            <a:ext cx="228600" cy="2269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5653639" y="2897204"/>
            <a:ext cx="228600" cy="2269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5257800" y="4953000"/>
            <a:ext cx="243439"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4396338" y="2893394"/>
            <a:ext cx="243438" cy="22699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a:off x="7368138" y="2893394"/>
            <a:ext cx="228600" cy="22699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5257800" y="5367448"/>
            <a:ext cx="243439" cy="27135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944353" y="3505200"/>
            <a:ext cx="3733800" cy="369332"/>
          </a:xfrm>
          <a:prstGeom prst="rect">
            <a:avLst/>
          </a:prstGeom>
          <a:noFill/>
        </p:spPr>
        <p:txBody>
          <a:bodyPr wrap="square" rtlCol="0">
            <a:spAutoFit/>
          </a:bodyPr>
          <a:lstStyle/>
          <a:p>
            <a:r>
              <a:rPr lang="en-US" b="1" dirty="0">
                <a:solidFill>
                  <a:srgbClr val="5A9267"/>
                </a:solidFill>
              </a:rPr>
              <a:t>Intervention implementation</a:t>
            </a:r>
          </a:p>
        </p:txBody>
      </p:sp>
      <p:cxnSp>
        <p:nvCxnSpPr>
          <p:cNvPr id="52" name="Straight Arrow Connector 51"/>
          <p:cNvCxnSpPr/>
          <p:nvPr/>
        </p:nvCxnSpPr>
        <p:spPr>
          <a:xfrm flipV="1">
            <a:off x="1828800" y="2893394"/>
            <a:ext cx="0" cy="98113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143000" y="3962400"/>
            <a:ext cx="1447800" cy="381000"/>
          </a:xfrm>
          <a:prstGeom prst="rect">
            <a:avLst/>
          </a:prstGeom>
          <a:noFill/>
        </p:spPr>
        <p:txBody>
          <a:bodyPr wrap="square" rtlCol="0">
            <a:spAutoFit/>
          </a:bodyPr>
          <a:lstStyle/>
          <a:p>
            <a:r>
              <a:rPr lang="en-US" dirty="0"/>
              <a:t>PFS begins</a:t>
            </a:r>
          </a:p>
        </p:txBody>
      </p:sp>
      <p:cxnSp>
        <p:nvCxnSpPr>
          <p:cNvPr id="55" name="Straight Arrow Connector 54"/>
          <p:cNvCxnSpPr/>
          <p:nvPr/>
        </p:nvCxnSpPr>
        <p:spPr>
          <a:xfrm flipV="1">
            <a:off x="8153400" y="2897285"/>
            <a:ext cx="0" cy="98113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586311" y="3962400"/>
            <a:ext cx="1447800" cy="381000"/>
          </a:xfrm>
          <a:prstGeom prst="rect">
            <a:avLst/>
          </a:prstGeom>
          <a:noFill/>
        </p:spPr>
        <p:txBody>
          <a:bodyPr wrap="square" rtlCol="0">
            <a:spAutoFit/>
          </a:bodyPr>
          <a:lstStyle/>
          <a:p>
            <a:r>
              <a:rPr lang="en-US" dirty="0"/>
              <a:t>PFS ends</a:t>
            </a:r>
          </a:p>
        </p:txBody>
      </p:sp>
      <p:sp>
        <p:nvSpPr>
          <p:cNvPr id="58" name="TextBox 57"/>
          <p:cNvSpPr txBox="1"/>
          <p:nvPr/>
        </p:nvSpPr>
        <p:spPr>
          <a:xfrm>
            <a:off x="5812456" y="4947786"/>
            <a:ext cx="2042561" cy="338554"/>
          </a:xfrm>
          <a:prstGeom prst="rect">
            <a:avLst/>
          </a:prstGeom>
          <a:noFill/>
        </p:spPr>
        <p:txBody>
          <a:bodyPr wrap="square" rtlCol="0">
            <a:spAutoFit/>
          </a:bodyPr>
          <a:lstStyle/>
          <a:p>
            <a:r>
              <a:rPr lang="en-US" sz="1600" dirty="0"/>
              <a:t>YRBS conducted</a:t>
            </a:r>
          </a:p>
        </p:txBody>
      </p:sp>
      <p:sp>
        <p:nvSpPr>
          <p:cNvPr id="60" name="TextBox 59"/>
          <p:cNvSpPr txBox="1"/>
          <p:nvPr/>
        </p:nvSpPr>
        <p:spPr>
          <a:xfrm>
            <a:off x="5800425" y="5364921"/>
            <a:ext cx="2042561" cy="338554"/>
          </a:xfrm>
          <a:prstGeom prst="rect">
            <a:avLst/>
          </a:prstGeom>
          <a:noFill/>
        </p:spPr>
        <p:txBody>
          <a:bodyPr wrap="square" rtlCol="0">
            <a:spAutoFit/>
          </a:bodyPr>
          <a:lstStyle/>
          <a:p>
            <a:r>
              <a:rPr lang="en-US" sz="1600" dirty="0"/>
              <a:t>YAS conducted</a:t>
            </a:r>
          </a:p>
        </p:txBody>
      </p:sp>
    </p:spTree>
    <p:extLst>
      <p:ext uri="{BB962C8B-B14F-4D97-AF65-F5344CB8AC3E}">
        <p14:creationId xmlns:p14="http://schemas.microsoft.com/office/powerpoint/2010/main" val="94575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stretch>
            <a:fillRect/>
          </a:stretch>
        </p:blipFill>
        <p:spPr>
          <a:xfrm>
            <a:off x="1752600" y="1879530"/>
            <a:ext cx="5909230" cy="4292670"/>
          </a:xfrm>
          <a:prstGeom prst="rect">
            <a:avLst/>
          </a:prstGeom>
        </p:spPr>
      </p:pic>
      <p:sp>
        <p:nvSpPr>
          <p:cNvPr id="6" name="TextBox 5"/>
          <p:cNvSpPr txBox="1"/>
          <p:nvPr/>
        </p:nvSpPr>
        <p:spPr>
          <a:xfrm>
            <a:off x="3856276" y="6314142"/>
            <a:ext cx="1500188" cy="415498"/>
          </a:xfrm>
          <a:prstGeom prst="rect">
            <a:avLst/>
          </a:prstGeom>
          <a:noFill/>
        </p:spPr>
        <p:txBody>
          <a:bodyPr wrap="square" rtlCol="0">
            <a:spAutoFit/>
          </a:bodyPr>
          <a:lstStyle/>
          <a:p>
            <a:r>
              <a:rPr lang="en-US" sz="1050" dirty="0"/>
              <a:t>PFS effect was significant at p&lt;.05</a:t>
            </a:r>
          </a:p>
        </p:txBody>
      </p:sp>
      <p:sp>
        <p:nvSpPr>
          <p:cNvPr id="7" name="Title 2"/>
          <p:cNvSpPr txBox="1">
            <a:spLocks/>
          </p:cNvSpPr>
          <p:nvPr/>
        </p:nvSpPr>
        <p:spPr>
          <a:xfrm>
            <a:off x="457200" y="274638"/>
            <a:ext cx="8229600" cy="145792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n-US" sz="2800" dirty="0">
                <a:solidFill>
                  <a:schemeClr val="tx1"/>
                </a:solidFill>
                <a:effectLst/>
                <a:cs typeface="Arial" panose="020B0604020202020204" pitchFamily="34" charset="0"/>
              </a:rPr>
              <a:t>Outcome Evaluation Findings</a:t>
            </a:r>
          </a:p>
          <a:p>
            <a:r>
              <a:rPr lang="en-US" sz="2200" dirty="0">
                <a:solidFill>
                  <a:schemeClr val="tx1"/>
                </a:solidFill>
                <a:effectLst/>
                <a:cs typeface="Arial" panose="020B0604020202020204" pitchFamily="34" charset="0"/>
              </a:rPr>
              <a:t>Goal 1:</a:t>
            </a:r>
            <a:r>
              <a:rPr lang="en-US" sz="2200" dirty="0">
                <a:cs typeface="Arial" panose="020B0604020202020204" pitchFamily="34" charset="0"/>
              </a:rPr>
              <a:t> </a:t>
            </a:r>
            <a:r>
              <a:rPr lang="en-US" sz="2200" b="0" dirty="0">
                <a:solidFill>
                  <a:prstClr val="black"/>
                </a:solidFill>
                <a:effectLst/>
                <a:cs typeface="Arial" panose="020B0604020202020204" pitchFamily="34" charset="0"/>
              </a:rPr>
              <a:t>Reduce underage and binge drinking among persons aged 12 to 20</a:t>
            </a:r>
            <a:endParaRPr lang="en-US" sz="2200" dirty="0"/>
          </a:p>
        </p:txBody>
      </p:sp>
    </p:spTree>
    <p:extLst>
      <p:ext uri="{BB962C8B-B14F-4D97-AF65-F5344CB8AC3E}">
        <p14:creationId xmlns:p14="http://schemas.microsoft.com/office/powerpoint/2010/main" val="2898518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856276" y="6314142"/>
            <a:ext cx="1500188" cy="415498"/>
          </a:xfrm>
          <a:prstGeom prst="rect">
            <a:avLst/>
          </a:prstGeom>
          <a:noFill/>
        </p:spPr>
        <p:txBody>
          <a:bodyPr wrap="square" rtlCol="0">
            <a:spAutoFit/>
          </a:bodyPr>
          <a:lstStyle/>
          <a:p>
            <a:r>
              <a:rPr lang="en-US" sz="1050" dirty="0"/>
              <a:t>PFS effect was significant at p&lt;.10</a:t>
            </a:r>
          </a:p>
        </p:txBody>
      </p:sp>
      <p:sp>
        <p:nvSpPr>
          <p:cNvPr id="7" name="Title 2"/>
          <p:cNvSpPr txBox="1">
            <a:spLocks/>
          </p:cNvSpPr>
          <p:nvPr/>
        </p:nvSpPr>
        <p:spPr>
          <a:xfrm>
            <a:off x="457200" y="274638"/>
            <a:ext cx="8229600" cy="145792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n-US" sz="2800" dirty="0">
                <a:solidFill>
                  <a:schemeClr val="tx1"/>
                </a:solidFill>
                <a:effectLst/>
                <a:cs typeface="Arial" panose="020B0604020202020204" pitchFamily="34" charset="0"/>
              </a:rPr>
              <a:t>Outcome Evaluation Findings</a:t>
            </a:r>
          </a:p>
          <a:p>
            <a:r>
              <a:rPr lang="en-US" sz="2200" dirty="0">
                <a:solidFill>
                  <a:schemeClr val="tx1"/>
                </a:solidFill>
                <a:effectLst/>
                <a:cs typeface="Arial" panose="020B0604020202020204" pitchFamily="34" charset="0"/>
              </a:rPr>
              <a:t>Goal 2: Reduce prescription drug misuse and abuse among persons aged 12 to 25</a:t>
            </a:r>
            <a:endParaRPr lang="en-US" sz="2200" dirty="0"/>
          </a:p>
        </p:txBody>
      </p:sp>
      <p:pic>
        <p:nvPicPr>
          <p:cNvPr id="3" name="Content Placeholder 2"/>
          <p:cNvPicPr>
            <a:picLocks noGrp="1" noChangeAspect="1"/>
          </p:cNvPicPr>
          <p:nvPr>
            <p:ph idx="1"/>
          </p:nvPr>
        </p:nvPicPr>
        <p:blipFill>
          <a:blip r:embed="rId3" cstate="print"/>
          <a:stretch>
            <a:fillRect/>
          </a:stretch>
        </p:blipFill>
        <p:spPr>
          <a:xfrm>
            <a:off x="1752601" y="1866096"/>
            <a:ext cx="5971988" cy="4306104"/>
          </a:xfrm>
          <a:prstGeom prst="rect">
            <a:avLst/>
          </a:prstGeom>
        </p:spPr>
      </p:pic>
    </p:spTree>
    <p:extLst>
      <p:ext uri="{BB962C8B-B14F-4D97-AF65-F5344CB8AC3E}">
        <p14:creationId xmlns:p14="http://schemas.microsoft.com/office/powerpoint/2010/main" val="90223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a:spcAft>
                <a:spcPts val="800"/>
              </a:spcAft>
            </a:pPr>
            <a:r>
              <a:rPr lang="en-US" dirty="0"/>
              <a:t>Vermont’s Partnerships for Success (PFS) project was funded through a three-year federal grant from the Center for Substance Abuse Prevention (CSAP) within SAMHSA</a:t>
            </a:r>
          </a:p>
          <a:p>
            <a:pPr>
              <a:spcAft>
                <a:spcPts val="800"/>
              </a:spcAft>
            </a:pPr>
            <a:r>
              <a:rPr lang="en-US" dirty="0"/>
              <a:t>The grant was awarded in 2012</a:t>
            </a:r>
          </a:p>
          <a:p>
            <a:pPr>
              <a:spcAft>
                <a:spcPts val="800"/>
              </a:spcAft>
            </a:pPr>
            <a:r>
              <a:rPr lang="en-US" dirty="0"/>
              <a:t>PFS was implemented by VDH’s Division of Alcohol and Drug Abuse Programs (ADAP), and directed by </a:t>
            </a:r>
            <a:r>
              <a:rPr lang="en-US" dirty="0">
                <a:solidFill>
                  <a:srgbClr val="FF0000"/>
                </a:solidFill>
              </a:rPr>
              <a:t>Lori </a:t>
            </a:r>
            <a:r>
              <a:rPr lang="en-US" dirty="0" err="1">
                <a:solidFill>
                  <a:srgbClr val="FF0000"/>
                </a:solidFill>
              </a:rPr>
              <a:t>Tatsapaugh</a:t>
            </a:r>
            <a:r>
              <a:rPr lang="en-US" dirty="0">
                <a:solidFill>
                  <a:srgbClr val="FF0000"/>
                </a:solidFill>
              </a:rPr>
              <a:t>-Uerz</a:t>
            </a:r>
          </a:p>
        </p:txBody>
      </p:sp>
      <p:sp>
        <p:nvSpPr>
          <p:cNvPr id="4" name="Title 2"/>
          <p:cNvSpPr>
            <a:spLocks noGrp="1"/>
          </p:cNvSpPr>
          <p:nvPr>
            <p:ph type="title"/>
          </p:nvPr>
        </p:nvSpPr>
        <p:spPr>
          <a:xfrm>
            <a:off x="457200" y="274638"/>
            <a:ext cx="8229600" cy="9445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a:solidFill>
                  <a:prstClr val="black"/>
                </a:solidFill>
              </a:rPr>
              <a:t>Partnerships for Success - Background</a:t>
            </a:r>
            <a:endParaRPr lang="en-US" sz="3200" dirty="0"/>
          </a:p>
        </p:txBody>
      </p:sp>
    </p:spTree>
    <p:extLst>
      <p:ext uri="{BB962C8B-B14F-4D97-AF65-F5344CB8AC3E}">
        <p14:creationId xmlns:p14="http://schemas.microsoft.com/office/powerpoint/2010/main" val="108131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2"/>
          <p:cNvSpPr txBox="1">
            <a:spLocks/>
          </p:cNvSpPr>
          <p:nvPr/>
        </p:nvSpPr>
        <p:spPr>
          <a:xfrm>
            <a:off x="457200" y="274638"/>
            <a:ext cx="8229600" cy="1096962"/>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n-US" sz="2800" dirty="0">
                <a:effectLst/>
                <a:latin typeface="Arial" panose="020B0604020202020204" pitchFamily="34" charset="0"/>
                <a:ea typeface="Calibri" panose="020F0502020204030204" pitchFamily="34" charset="0"/>
              </a:rPr>
              <a:t>Summary of PFS effects on high school students (from YRBS)</a:t>
            </a:r>
            <a:endParaRPr lang="en-US" sz="2800" dirty="0">
              <a:solidFill>
                <a:schemeClr val="tx1"/>
              </a:solidFill>
              <a:effectLst/>
              <a:cs typeface="Arial" panose="020B0604020202020204"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53041566"/>
              </p:ext>
            </p:extLst>
          </p:nvPr>
        </p:nvGraphicFramePr>
        <p:xfrm>
          <a:off x="457200" y="1752600"/>
          <a:ext cx="7848601" cy="3565601"/>
        </p:xfrm>
        <a:graphic>
          <a:graphicData uri="http://schemas.openxmlformats.org/drawingml/2006/table">
            <a:tbl>
              <a:tblPr firstRow="1" firstCol="1" bandRow="1" bandCol="1"/>
              <a:tblGrid>
                <a:gridCol w="38100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72424">
                  <a:extLst>
                    <a:ext uri="{9D8B030D-6E8A-4147-A177-3AD203B41FA5}">
                      <a16:colId xmlns:a16="http://schemas.microsoft.com/office/drawing/2014/main" val="20003"/>
                    </a:ext>
                  </a:extLst>
                </a:gridCol>
                <a:gridCol w="1008776">
                  <a:extLst>
                    <a:ext uri="{9D8B030D-6E8A-4147-A177-3AD203B41FA5}">
                      <a16:colId xmlns:a16="http://schemas.microsoft.com/office/drawing/2014/main" val="20004"/>
                    </a:ext>
                  </a:extLst>
                </a:gridCol>
              </a:tblGrid>
              <a:tr h="381000">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Baseline Rate</a:t>
                      </a: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(PFS)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Pct Change</a:t>
                      </a:r>
                      <a:r>
                        <a:rPr lang="en-US" sz="1100" baseline="30000">
                          <a:effectLst/>
                          <a:latin typeface="Arial" panose="020B0604020202020204" pitchFamily="34" charset="0"/>
                          <a:ea typeface="Calibri" panose="020F0502020204030204" pitchFamily="34" charset="0"/>
                          <a:cs typeface="Arial" panose="020B0604020202020204" pitchFamily="34" charset="0"/>
                        </a:rPr>
                        <a:t>1</a:t>
                      </a:r>
                      <a:endParaRPr lang="en-US" sz="11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(PFS)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Pct Change</a:t>
                      </a:r>
                      <a:r>
                        <a:rPr lang="en-US" sz="1100" baseline="30000">
                          <a:effectLst/>
                          <a:latin typeface="Arial" panose="020B0604020202020204" pitchFamily="34" charset="0"/>
                          <a:ea typeface="Calibri" panose="020F0502020204030204" pitchFamily="34" charset="0"/>
                          <a:cs typeface="Arial" panose="020B0604020202020204" pitchFamily="34" charset="0"/>
                        </a:rPr>
                        <a:t>2</a:t>
                      </a:r>
                      <a:endParaRPr lang="en-US" sz="11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(Non-PFS)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Favorable</a:t>
                      </a: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Difference?</a:t>
                      </a:r>
                      <a:r>
                        <a:rPr lang="en-US" sz="1100" baseline="30000">
                          <a:effectLst/>
                          <a:latin typeface="Arial" panose="020B0604020202020204" pitchFamily="34" charset="0"/>
                          <a:ea typeface="Calibri" panose="020F0502020204030204" pitchFamily="34" charset="0"/>
                          <a:cs typeface="Arial" panose="020B0604020202020204" pitchFamily="34" charset="0"/>
                        </a:rPr>
                        <a:t>3,4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08319">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Substance Use Behaviors</a:t>
                      </a:r>
                      <a:r>
                        <a:rPr lang="en-US" sz="1100" baseline="30000" dirty="0">
                          <a:effectLst/>
                          <a:latin typeface="Arial" panose="020B0604020202020204" pitchFamily="34" charset="0"/>
                          <a:ea typeface="Calibri" panose="020F0502020204030204" pitchFamily="34" charset="0"/>
                          <a:cs typeface="Arial" panose="020B0604020202020204" pitchFamily="34" charset="0"/>
                        </a:rPr>
                        <a:t>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208319">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Current alcohol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33.9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-13.4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7401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-6.8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1100" b="1">
                          <a:effectLst/>
                          <a:latin typeface="Arial" panose="020B0604020202020204" pitchFamily="34" charset="0"/>
                          <a:ea typeface="Calibri" panose="020F0502020204030204" pitchFamily="34" charset="0"/>
                          <a:cs typeface="Arial" panose="020B0604020202020204" pitchFamily="34" charset="0"/>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8319">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Current binge drinking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-21.4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7401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-18.6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8319">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Lifetime Rx pain reliever misuse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11.4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-26.8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7401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-24.8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8319">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Lifetime Rx stimulant misuse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-15.3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7401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-11.5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8319">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Current Rx pain reliever misuse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-41.5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7401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-30.5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1100" b="1">
                          <a:effectLst/>
                          <a:latin typeface="Arial" panose="020B0604020202020204" pitchFamily="34" charset="0"/>
                          <a:ea typeface="Calibri" panose="020F0502020204030204" pitchFamily="34" charset="0"/>
                          <a:cs typeface="Arial" panose="020B0604020202020204" pitchFamily="34" charset="0"/>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8319">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Current Rx stimulant misuse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-29.2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7401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-27.9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8319">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Risk Factors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34059">
                <a:tc>
                  <a:txBody>
                    <a:bodyPr/>
                    <a:lstStyle/>
                    <a:p>
                      <a:pPr marL="0" marR="0">
                        <a:lnSpc>
                          <a:spcPct val="1070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Obtaining alcohol perceived to be sort of easy or very easy</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0" indent="-137160" algn="ctr">
                        <a:lnSpc>
                          <a:spcPct val="1070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72.7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-4.4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7401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1100" b="1">
                          <a:effectLst/>
                          <a:latin typeface="Arial" panose="020B0604020202020204" pitchFamily="34" charset="0"/>
                          <a:ea typeface="Calibri" panose="020F0502020204030204" pitchFamily="34" charset="0"/>
                          <a:cs typeface="Arial" panose="020B0604020202020204" pitchFamily="34" charset="0"/>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16636">
                <a:tc>
                  <a:txBody>
                    <a:bodyPr/>
                    <a:lstStyle/>
                    <a:p>
                      <a:pPr marL="0" marR="0">
                        <a:lnSpc>
                          <a:spcPct val="1070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Drinking alcohol perceived to be a little bit wrong or not at all wrong</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0" indent="-13716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50.5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-9.8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7401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-6.6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7451">
                <a:tc>
                  <a:txBody>
                    <a:bodyPr/>
                    <a:lstStyle/>
                    <a:p>
                      <a:pPr marL="0" marR="0">
                        <a:lnSpc>
                          <a:spcPct val="1070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Perception that parents feel alcohol use by child is a little bit wrong or not at all wrong</a:t>
                      </a:r>
                      <a:r>
                        <a:rPr lang="en-US" sz="110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0" indent="-137160" algn="ctr">
                        <a:lnSpc>
                          <a:spcPct val="1070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25.2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5.1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7401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6.2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4326">
                <a:tc>
                  <a:txBody>
                    <a:bodyPr/>
                    <a:lstStyle/>
                    <a:p>
                      <a:pPr marL="0" marR="0">
                        <a:lnSpc>
                          <a:spcPct val="1070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Risk of harm from binge drinking perceived to be none or slight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0" indent="-137160" algn="ctr">
                        <a:lnSpc>
                          <a:spcPct val="1070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25.1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-5.8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74015" algn="dec"/>
                        </a:tabLs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-3.4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1" name="TextBox 10"/>
          <p:cNvSpPr txBox="1"/>
          <p:nvPr/>
        </p:nvSpPr>
        <p:spPr>
          <a:xfrm>
            <a:off x="533400" y="5486400"/>
            <a:ext cx="7848600" cy="1232966"/>
          </a:xfrm>
          <a:prstGeom prst="rect">
            <a:avLst/>
          </a:prstGeom>
          <a:noFill/>
        </p:spPr>
        <p:txBody>
          <a:bodyPr wrap="square" rtlCol="0">
            <a:spAutoFit/>
          </a:bodyPr>
          <a:lstStyle/>
          <a:p>
            <a:pPr>
              <a:lnSpc>
                <a:spcPct val="107000"/>
              </a:lnSpc>
              <a:spcBef>
                <a:spcPts val="400"/>
              </a:spcBef>
            </a:pPr>
            <a:r>
              <a:rPr lang="en-US" sz="1000" baseline="30000" dirty="0">
                <a:latin typeface="Arial" panose="020B0604020202020204" pitchFamily="34" charset="0"/>
                <a:ea typeface="Calibri" panose="020F0502020204030204" pitchFamily="34" charset="0"/>
                <a:cs typeface="Arial" panose="020B0604020202020204" pitchFamily="34" charset="0"/>
              </a:rPr>
              <a:t>1</a:t>
            </a:r>
            <a:r>
              <a:rPr lang="en-US" sz="1000" dirty="0">
                <a:latin typeface="Arial" panose="020B0604020202020204" pitchFamily="34" charset="0"/>
                <a:ea typeface="Calibri" panose="020F0502020204030204" pitchFamily="34" charset="0"/>
                <a:cs typeface="Arial" panose="020B0604020202020204" pitchFamily="34" charset="0"/>
              </a:rPr>
              <a:t>Percent difference between 2013 and 2015 prevalence rates; cells showing decreases are shaded with green.</a:t>
            </a:r>
          </a:p>
          <a:p>
            <a:pPr>
              <a:lnSpc>
                <a:spcPct val="107000"/>
              </a:lnSpc>
            </a:pPr>
            <a:r>
              <a:rPr lang="en-US" sz="1000" baseline="30000" dirty="0">
                <a:latin typeface="Arial" panose="020B0604020202020204" pitchFamily="34" charset="0"/>
                <a:ea typeface="Calibri" panose="020F0502020204030204" pitchFamily="34" charset="0"/>
                <a:cs typeface="Arial" panose="020B0604020202020204" pitchFamily="34" charset="0"/>
              </a:rPr>
              <a:t>2</a:t>
            </a:r>
            <a:r>
              <a:rPr lang="en-US" sz="1000" dirty="0">
                <a:latin typeface="Arial" panose="020B0604020202020204" pitchFamily="34" charset="0"/>
                <a:ea typeface="Calibri" panose="020F0502020204030204" pitchFamily="34" charset="0"/>
                <a:cs typeface="Arial" panose="020B0604020202020204" pitchFamily="34" charset="0"/>
              </a:rPr>
              <a:t>Percent difference between 2013 and 2015 prevalence rates.</a:t>
            </a:r>
          </a:p>
          <a:p>
            <a:pPr>
              <a:lnSpc>
                <a:spcPct val="107000"/>
              </a:lnSpc>
            </a:pPr>
            <a:r>
              <a:rPr lang="en-US" sz="1000" baseline="30000" dirty="0">
                <a:latin typeface="Arial" panose="020B0604020202020204" pitchFamily="34" charset="0"/>
                <a:ea typeface="Calibri" panose="020F0502020204030204" pitchFamily="34" charset="0"/>
                <a:cs typeface="Arial" panose="020B0604020202020204" pitchFamily="34" charset="0"/>
              </a:rPr>
              <a:t>3</a:t>
            </a:r>
            <a:r>
              <a:rPr lang="en-US" sz="1000" dirty="0">
                <a:latin typeface="Arial" panose="020B0604020202020204" pitchFamily="34" charset="0"/>
                <a:ea typeface="Calibri" panose="020F0502020204030204" pitchFamily="34" charset="0"/>
                <a:cs typeface="Arial" panose="020B0604020202020204" pitchFamily="34" charset="0"/>
              </a:rPr>
              <a:t>Checked if a greater decrease (or less of an increase) was observed for PFS compared to non-funded areas.</a:t>
            </a:r>
          </a:p>
          <a:p>
            <a:pPr>
              <a:lnSpc>
                <a:spcPct val="107000"/>
              </a:lnSpc>
            </a:pPr>
            <a:r>
              <a:rPr lang="en-US" sz="1000" baseline="30000" dirty="0">
                <a:latin typeface="Arial" panose="020B0604020202020204" pitchFamily="34" charset="0"/>
                <a:ea typeface="Calibri" panose="020F0502020204030204" pitchFamily="34" charset="0"/>
                <a:cs typeface="Arial" panose="020B0604020202020204" pitchFamily="34" charset="0"/>
              </a:rPr>
              <a:t>4</a:t>
            </a:r>
            <a:r>
              <a:rPr lang="en-US" sz="1000" dirty="0">
                <a:latin typeface="Arial" panose="020B0604020202020204" pitchFamily="34" charset="0"/>
                <a:ea typeface="Calibri" panose="020F0502020204030204" pitchFamily="34" charset="0"/>
                <a:cs typeface="Arial" panose="020B0604020202020204" pitchFamily="34" charset="0"/>
              </a:rPr>
              <a:t>Statistical significance of difference in percent change was denoted as * if p&lt;.10, ** if p&lt;.05.</a:t>
            </a:r>
          </a:p>
          <a:p>
            <a:pPr marL="91440" marR="0" indent="-91440">
              <a:lnSpc>
                <a:spcPct val="107000"/>
              </a:lnSpc>
              <a:spcBef>
                <a:spcPts val="0"/>
              </a:spcBef>
              <a:spcAft>
                <a:spcPts val="0"/>
              </a:spcAft>
            </a:pPr>
            <a:r>
              <a:rPr lang="en-US" sz="1000" baseline="30000" dirty="0">
                <a:latin typeface="Arial" panose="020B0604020202020204" pitchFamily="34" charset="0"/>
                <a:ea typeface="Calibri" panose="020F0502020204030204" pitchFamily="34" charset="0"/>
                <a:cs typeface="Arial" panose="020B0604020202020204" pitchFamily="34" charset="0"/>
              </a:rPr>
              <a:t>5</a:t>
            </a:r>
            <a:r>
              <a:rPr lang="en-US" sz="1000" dirty="0">
                <a:latin typeface="Arial" panose="020B0604020202020204" pitchFamily="34" charset="0"/>
                <a:ea typeface="Calibri" panose="020F0502020204030204" pitchFamily="34" charset="0"/>
                <a:cs typeface="Arial" panose="020B0604020202020204" pitchFamily="34" charset="0"/>
              </a:rPr>
              <a:t>Current use refers to use within the past 30 days.  Binge drinking is defined as having 5 or more drinks on one occasion within the past 30 days.</a:t>
            </a:r>
          </a:p>
          <a:p>
            <a:pPr marL="91440" marR="0" indent="-91440">
              <a:lnSpc>
                <a:spcPct val="107000"/>
              </a:lnSpc>
              <a:spcBef>
                <a:spcPts val="0"/>
              </a:spcBef>
              <a:spcAft>
                <a:spcPts val="0"/>
              </a:spcAft>
            </a:pPr>
            <a:r>
              <a:rPr lang="en-US" sz="1000" baseline="30000" dirty="0">
                <a:latin typeface="Arial" panose="020B0604020202020204" pitchFamily="34" charset="0"/>
                <a:ea typeface="Calibri" panose="020F0502020204030204" pitchFamily="34" charset="0"/>
                <a:cs typeface="Arial" panose="020B0604020202020204" pitchFamily="34" charset="0"/>
              </a:rPr>
              <a:t>6</a:t>
            </a:r>
            <a:r>
              <a:rPr lang="en-US" sz="1000" dirty="0">
                <a:latin typeface="Arial" panose="020B0604020202020204" pitchFamily="34" charset="0"/>
                <a:ea typeface="Calibri" panose="020F0502020204030204" pitchFamily="34" charset="0"/>
                <a:cs typeface="Arial" panose="020B0604020202020204" pitchFamily="34" charset="0"/>
              </a:rPr>
              <a:t>Or respondent was not sure about how parents felt.</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43665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2"/>
          <p:cNvSpPr txBox="1">
            <a:spLocks/>
          </p:cNvSpPr>
          <p:nvPr/>
        </p:nvSpPr>
        <p:spPr>
          <a:xfrm>
            <a:off x="457200" y="274638"/>
            <a:ext cx="8229600" cy="868362"/>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n-US" sz="2800" dirty="0">
                <a:effectLst/>
                <a:latin typeface="Arial" panose="020B0604020202020204" pitchFamily="34" charset="0"/>
                <a:ea typeface="Calibri" panose="020F0502020204030204" pitchFamily="34" charset="0"/>
              </a:rPr>
              <a:t>Summary of PFS effects on young adults  (from YAS)</a:t>
            </a:r>
            <a:endParaRPr lang="en-US" sz="2800" dirty="0">
              <a:solidFill>
                <a:schemeClr val="tx1"/>
              </a:solidFill>
              <a:effectLst/>
              <a:cs typeface="Arial" panose="020B0604020202020204"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532295032"/>
              </p:ext>
            </p:extLst>
          </p:nvPr>
        </p:nvGraphicFramePr>
        <p:xfrm>
          <a:off x="457200" y="1447799"/>
          <a:ext cx="8229601" cy="3868256"/>
        </p:xfrm>
        <a:graphic>
          <a:graphicData uri="http://schemas.openxmlformats.org/drawingml/2006/table">
            <a:tbl>
              <a:tblPr firstRow="1" firstCol="1" bandRow="1" bandCol="1"/>
              <a:tblGrid>
                <a:gridCol w="3977134">
                  <a:extLst>
                    <a:ext uri="{9D8B030D-6E8A-4147-A177-3AD203B41FA5}">
                      <a16:colId xmlns:a16="http://schemas.microsoft.com/office/drawing/2014/main" val="20000"/>
                    </a:ext>
                  </a:extLst>
                </a:gridCol>
                <a:gridCol w="912291">
                  <a:extLst>
                    <a:ext uri="{9D8B030D-6E8A-4147-A177-3AD203B41FA5}">
                      <a16:colId xmlns:a16="http://schemas.microsoft.com/office/drawing/2014/main" val="20001"/>
                    </a:ext>
                  </a:extLst>
                </a:gridCol>
                <a:gridCol w="1165178">
                  <a:extLst>
                    <a:ext uri="{9D8B030D-6E8A-4147-A177-3AD203B41FA5}">
                      <a16:colId xmlns:a16="http://schemas.microsoft.com/office/drawing/2014/main" val="20002"/>
                    </a:ext>
                  </a:extLst>
                </a:gridCol>
                <a:gridCol w="1165178">
                  <a:extLst>
                    <a:ext uri="{9D8B030D-6E8A-4147-A177-3AD203B41FA5}">
                      <a16:colId xmlns:a16="http://schemas.microsoft.com/office/drawing/2014/main" val="20003"/>
                    </a:ext>
                  </a:extLst>
                </a:gridCol>
                <a:gridCol w="1009820">
                  <a:extLst>
                    <a:ext uri="{9D8B030D-6E8A-4147-A177-3AD203B41FA5}">
                      <a16:colId xmlns:a16="http://schemas.microsoft.com/office/drawing/2014/main" val="20004"/>
                    </a:ext>
                  </a:extLst>
                </a:gridCol>
              </a:tblGrid>
              <a:tr h="486615">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Baseline Rate</a:t>
                      </a:r>
                    </a:p>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(PFS)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Pct Change</a:t>
                      </a:r>
                      <a:r>
                        <a:rPr lang="en-US" sz="1100" baseline="30000">
                          <a:effectLst/>
                          <a:latin typeface="Arial" panose="020B0604020202020204" pitchFamily="34" charset="0"/>
                          <a:ea typeface="Calibri" panose="020F0502020204030204" pitchFamily="34" charset="0"/>
                          <a:cs typeface="Arial" panose="020B0604020202020204" pitchFamily="34" charset="0"/>
                        </a:rPr>
                        <a:t>1</a:t>
                      </a:r>
                      <a:endParaRPr lang="en-US" sz="11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(PFS)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0"/>
                        </a:spcAft>
                      </a:pPr>
                      <a:r>
                        <a:rPr lang="en-US" sz="1100" dirty="0" err="1">
                          <a:effectLst/>
                          <a:latin typeface="Arial" panose="020B0604020202020204" pitchFamily="34" charset="0"/>
                          <a:ea typeface="Calibri" panose="020F0502020204030204" pitchFamily="34" charset="0"/>
                          <a:cs typeface="Arial" panose="020B0604020202020204" pitchFamily="34" charset="0"/>
                        </a:rPr>
                        <a:t>Pct</a:t>
                      </a:r>
                      <a:r>
                        <a:rPr lang="en-US" sz="1100" dirty="0">
                          <a:effectLst/>
                          <a:latin typeface="Arial" panose="020B0604020202020204" pitchFamily="34" charset="0"/>
                          <a:ea typeface="Calibri" panose="020F0502020204030204" pitchFamily="34" charset="0"/>
                          <a:cs typeface="Arial" panose="020B0604020202020204" pitchFamily="34" charset="0"/>
                        </a:rPr>
                        <a:t> Change</a:t>
                      </a:r>
                      <a:r>
                        <a:rPr lang="en-US" sz="1100" baseline="30000" dirty="0">
                          <a:effectLst/>
                          <a:latin typeface="Arial" panose="020B0604020202020204" pitchFamily="34" charset="0"/>
                          <a:ea typeface="Calibri" panose="020F0502020204030204" pitchFamily="34" charset="0"/>
                          <a:cs typeface="Arial" panose="020B0604020202020204" pitchFamily="34" charset="0"/>
                        </a:rPr>
                        <a:t>2</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(Non-PFS)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Favorable</a:t>
                      </a:r>
                    </a:p>
                    <a:p>
                      <a:pPr marL="0" marR="0" algn="ctr">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Diff?</a:t>
                      </a:r>
                      <a:r>
                        <a:rPr lang="en-US" sz="1100" baseline="30000" dirty="0">
                          <a:effectLst/>
                          <a:latin typeface="Arial" panose="020B0604020202020204" pitchFamily="34" charset="0"/>
                          <a:ea typeface="Calibri" panose="020F0502020204030204" pitchFamily="34" charset="0"/>
                          <a:cs typeface="Arial" panose="020B0604020202020204" pitchFamily="34" charset="0"/>
                        </a:rPr>
                        <a:t>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54164">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Substance Use Behaviors</a:t>
                      </a:r>
                      <a:r>
                        <a:rPr lang="en-US" sz="1100" baseline="30000">
                          <a:effectLst/>
                          <a:latin typeface="Arial" panose="020B0604020202020204" pitchFamily="34" charset="0"/>
                          <a:ea typeface="Calibri" panose="020F0502020204030204" pitchFamily="34" charset="0"/>
                          <a:cs typeface="Arial" panose="020B0604020202020204" pitchFamily="34" charset="0"/>
                        </a:rPr>
                        <a:t>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54223">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Current alcohol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77.6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-4.0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7401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4223">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Current binge drinking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59.7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-16.1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7401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-9.2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4223">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Current underage alcohol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66.6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-7.8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7401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4223">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Past year Rx pain reliever misuse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8.1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-26.1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7401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-10.7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4223">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Past year Rx sedative misuse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5.7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23.3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7401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73.1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4164">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Past year Rx stimulant misuse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12.4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11.2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7401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-15.7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4164">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Risk Factors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320390">
                <a:tc>
                  <a:txBody>
                    <a:bodyPr/>
                    <a:lstStyle/>
                    <a:p>
                      <a:pPr marL="0" marR="0">
                        <a:lnSpc>
                          <a:spcPct val="100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Obtaining alcohol from friends or family by persons 18-20 perceived to be very easy</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57.6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-3.9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1686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0390">
                <a:tc>
                  <a:txBody>
                    <a:bodyPr/>
                    <a:lstStyle/>
                    <a:p>
                      <a:pPr marL="0" marR="0">
                        <a:lnSpc>
                          <a:spcPct val="100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Obtaining alcohol from stores by persons 18-20 perceived to be somewhat easy or very easy</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27.0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4.0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1686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9.9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5431">
                <a:tc>
                  <a:txBody>
                    <a:bodyPr/>
                    <a:lstStyle/>
                    <a:p>
                      <a:pPr marL="0" marR="0">
                        <a:lnSpc>
                          <a:spcPct val="100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Obtaining alcohol in restaurants &amp; bars by persons 18-20 perceived to be somewhat easy or very easy</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16.5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-9.6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1686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-11.1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20390">
                <a:tc>
                  <a:txBody>
                    <a:bodyPr/>
                    <a:lstStyle/>
                    <a:p>
                      <a:pPr marL="0" marR="0">
                        <a:lnSpc>
                          <a:spcPct val="100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Obtaining Rx pain relievers without a prescription perceived to</a:t>
                      </a:r>
                      <a:r>
                        <a:rPr lang="en-US" sz="11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be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somewhat easy or very easy</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37.2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-7.5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1686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-4.6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0390">
                <a:tc>
                  <a:txBody>
                    <a:bodyPr/>
                    <a:lstStyle/>
                    <a:p>
                      <a:pPr marL="0" marR="0">
                        <a:lnSpc>
                          <a:spcPct val="100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Risk of harm from binge drinking perceived to</a:t>
                      </a:r>
                      <a:r>
                        <a:rPr lang="en-US" sz="11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be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 risk or slight risk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27.9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-15.2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1686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-7.2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20390">
                <a:tc>
                  <a:txBody>
                    <a:bodyPr/>
                    <a:lstStyle/>
                    <a:p>
                      <a:pPr marL="0" marR="0">
                        <a:lnSpc>
                          <a:spcPct val="100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Risk of harm from using R</a:t>
                      </a:r>
                      <a:r>
                        <a:rPr lang="en-US" sz="11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x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pain relievers not prescribed perceived to</a:t>
                      </a:r>
                      <a:r>
                        <a:rPr lang="en-US" sz="11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be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 risk or slight risk</a:t>
                      </a:r>
                      <a:r>
                        <a:rPr lang="en-US" sz="11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23.4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tabLst>
                          <a:tab pos="328295" algn="dec"/>
                        </a:tabLst>
                      </a:pPr>
                      <a:r>
                        <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rPr>
                        <a:t>-1.9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F68A"/>
                    </a:solidFill>
                  </a:tcPr>
                </a:tc>
                <a:tc>
                  <a:txBody>
                    <a:bodyPr/>
                    <a:lstStyle/>
                    <a:p>
                      <a:pPr marL="0" marR="0" algn="ctr">
                        <a:lnSpc>
                          <a:spcPct val="107000"/>
                        </a:lnSpc>
                        <a:spcBef>
                          <a:spcPts val="0"/>
                        </a:spcBef>
                        <a:spcAft>
                          <a:spcPts val="0"/>
                        </a:spcAft>
                        <a:tabLst>
                          <a:tab pos="316865" algn="dec"/>
                        </a:tabLs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-0.5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13" name="TextBox 12"/>
          <p:cNvSpPr txBox="1"/>
          <p:nvPr/>
        </p:nvSpPr>
        <p:spPr>
          <a:xfrm>
            <a:off x="441158" y="5383628"/>
            <a:ext cx="8077200" cy="1360309"/>
          </a:xfrm>
          <a:prstGeom prst="rect">
            <a:avLst/>
          </a:prstGeom>
          <a:noFill/>
        </p:spPr>
        <p:txBody>
          <a:bodyPr wrap="square" rtlCol="0">
            <a:spAutoFit/>
          </a:bodyPr>
          <a:lstStyle/>
          <a:p>
            <a:pPr>
              <a:lnSpc>
                <a:spcPct val="107000"/>
              </a:lnSpc>
              <a:spcBef>
                <a:spcPts val="200"/>
              </a:spcBef>
            </a:pPr>
            <a:r>
              <a:rPr lang="en-US" sz="1100" baseline="30000" dirty="0">
                <a:latin typeface="Arial" panose="020B0604020202020204" pitchFamily="34" charset="0"/>
                <a:ea typeface="Calibri" panose="020F0502020204030204" pitchFamily="34" charset="0"/>
                <a:cs typeface="Times New Roman" panose="02020603050405020304" pitchFamily="18" charset="0"/>
              </a:rPr>
              <a:t>1</a:t>
            </a:r>
            <a:r>
              <a:rPr lang="en-US" sz="1100" dirty="0">
                <a:latin typeface="Arial" panose="020B0604020202020204" pitchFamily="34" charset="0"/>
                <a:ea typeface="Calibri" panose="020F0502020204030204" pitchFamily="34" charset="0"/>
                <a:cs typeface="Times New Roman" panose="02020603050405020304" pitchFamily="18" charset="0"/>
              </a:rPr>
              <a:t>Percent difference between 2014 and 2016 prevalence rates; cells showing decreases are shaded with green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aseline="30000" dirty="0">
                <a:latin typeface="Arial" panose="020B0604020202020204" pitchFamily="34" charset="0"/>
                <a:ea typeface="Calibri" panose="020F0502020204030204" pitchFamily="34" charset="0"/>
                <a:cs typeface="Times New Roman" panose="02020603050405020304" pitchFamily="18" charset="0"/>
              </a:rPr>
              <a:t>2</a:t>
            </a:r>
            <a:r>
              <a:rPr lang="en-US" sz="1100" dirty="0">
                <a:latin typeface="Arial" panose="020B0604020202020204" pitchFamily="34" charset="0"/>
                <a:ea typeface="Calibri" panose="020F0502020204030204" pitchFamily="34" charset="0"/>
                <a:cs typeface="Times New Roman" panose="02020603050405020304" pitchFamily="18" charset="0"/>
              </a:rPr>
              <a:t>Percent difference between 2014 and 2016 prevalence rates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aseline="30000" dirty="0">
                <a:latin typeface="Arial" panose="020B0604020202020204" pitchFamily="34" charset="0"/>
                <a:ea typeface="Calibri" panose="020F0502020204030204" pitchFamily="34" charset="0"/>
                <a:cs typeface="Times New Roman" panose="02020603050405020304" pitchFamily="18" charset="0"/>
              </a:rPr>
              <a:t>3</a:t>
            </a:r>
            <a:r>
              <a:rPr lang="en-US" sz="1100" dirty="0">
                <a:latin typeface="Arial" panose="020B0604020202020204" pitchFamily="34" charset="0"/>
                <a:ea typeface="Calibri" panose="020F0502020204030204" pitchFamily="34" charset="0"/>
                <a:cs typeface="Times New Roman" panose="02020603050405020304" pitchFamily="18" charset="0"/>
              </a:rPr>
              <a:t>Checked if a greater decrease (or less of an increase) was observed for PFS compared to non-funded areas.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dirty="0">
                <a:latin typeface="Arial" panose="020B0604020202020204" pitchFamily="34" charset="0"/>
                <a:ea typeface="Calibri" panose="020F0502020204030204" pitchFamily="34" charset="0"/>
                <a:cs typeface="Times New Roman" panose="02020603050405020304" pitchFamily="18" charset="0"/>
              </a:rPr>
              <a:t>  None of the differences were statistically significant.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91440" marR="0" indent="-91440">
              <a:lnSpc>
                <a:spcPct val="107000"/>
              </a:lnSpc>
              <a:spcBef>
                <a:spcPts val="0"/>
              </a:spcBef>
              <a:spcAft>
                <a:spcPts val="0"/>
              </a:spcAft>
            </a:pPr>
            <a:r>
              <a:rPr lang="en-US" sz="1100" baseline="30000" dirty="0">
                <a:latin typeface="Arial" panose="020B0604020202020204" pitchFamily="34" charset="0"/>
                <a:ea typeface="Calibri" panose="020F0502020204030204" pitchFamily="34" charset="0"/>
                <a:cs typeface="Times New Roman" panose="02020603050405020304" pitchFamily="18" charset="0"/>
              </a:rPr>
              <a:t>4</a:t>
            </a:r>
            <a:r>
              <a:rPr lang="en-US" sz="1100" dirty="0">
                <a:latin typeface="Arial" panose="020B0604020202020204" pitchFamily="34" charset="0"/>
                <a:ea typeface="Calibri" panose="020F0502020204030204" pitchFamily="34" charset="0"/>
                <a:cs typeface="Times New Roman" panose="02020603050405020304" pitchFamily="18" charset="0"/>
              </a:rPr>
              <a:t>Current use refers to use within the past 30 days. Binge drinking is defined as having 5 or more drinks (if male) or 4 or more drinks (if female) on one occasion within the past 30 days.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91440" marR="0" indent="-91440">
              <a:lnSpc>
                <a:spcPct val="107000"/>
              </a:lnSpc>
              <a:spcBef>
                <a:spcPts val="0"/>
              </a:spcBef>
              <a:spcAft>
                <a:spcPts val="0"/>
              </a:spcAft>
            </a:pPr>
            <a:r>
              <a:rPr lang="en-US" sz="1100" baseline="30000" dirty="0">
                <a:latin typeface="Arial" panose="020B0604020202020204" pitchFamily="34" charset="0"/>
                <a:ea typeface="Calibri" panose="020F0502020204030204" pitchFamily="34" charset="0"/>
                <a:cs typeface="Times New Roman" panose="02020603050405020304" pitchFamily="18" charset="0"/>
              </a:rPr>
              <a:t>5</a:t>
            </a:r>
            <a:r>
              <a:rPr lang="en-US" sz="1100" dirty="0">
                <a:latin typeface="Arial" panose="020B0604020202020204" pitchFamily="34" charset="0"/>
                <a:ea typeface="Calibri" panose="020F0502020204030204" pitchFamily="34" charset="0"/>
                <a:cs typeface="Times New Roman" panose="02020603050405020304" pitchFamily="18" charset="0"/>
              </a:rPr>
              <a:t>Or respondent reported that they did not know the risk.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6797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362" y="1600200"/>
            <a:ext cx="7729538" cy="4571999"/>
          </a:xfrm>
        </p:spPr>
        <p:txBody>
          <a:bodyPr>
            <a:normAutofit fontScale="85000" lnSpcReduction="20000"/>
          </a:bodyPr>
          <a:lstStyle/>
          <a:p>
            <a:pPr>
              <a:spcAft>
                <a:spcPts val="600"/>
              </a:spcAft>
            </a:pPr>
            <a:r>
              <a:rPr lang="en-US" sz="2400" dirty="0">
                <a:latin typeface="Arial" panose="020B0604020202020204" pitchFamily="34" charset="0"/>
                <a:cs typeface="Arial" panose="020B0604020202020204" pitchFamily="34" charset="0"/>
              </a:rPr>
              <a:t>Patterns for most outcome measures examined were similar to the two measures plotted earlier (although only a few effects were statistically significant). Specifically:</a:t>
            </a:r>
          </a:p>
          <a:p>
            <a:pPr marL="109728" indent="0">
              <a:spcAft>
                <a:spcPts val="600"/>
              </a:spcAft>
              <a:buNone/>
            </a:pPr>
            <a:endParaRPr lang="en-US" sz="2400" dirty="0">
              <a:latin typeface="Arial" panose="020B0604020202020204" pitchFamily="34" charset="0"/>
              <a:cs typeface="Arial" panose="020B0604020202020204" pitchFamily="34" charset="0"/>
            </a:endParaRPr>
          </a:p>
          <a:p>
            <a:pPr>
              <a:spcAft>
                <a:spcPts val="600"/>
              </a:spcAft>
            </a:pPr>
            <a:endParaRPr lang="en-US" sz="2400" dirty="0">
              <a:latin typeface="Arial" panose="020B0604020202020204" pitchFamily="34" charset="0"/>
              <a:cs typeface="Arial" panose="020B0604020202020204" pitchFamily="34" charset="0"/>
            </a:endParaRPr>
          </a:p>
          <a:p>
            <a:pPr>
              <a:spcAft>
                <a:spcPts val="600"/>
              </a:spcAft>
            </a:pPr>
            <a:endParaRPr lang="en-US" sz="2400" dirty="0">
              <a:latin typeface="Arial" panose="020B0604020202020204" pitchFamily="34" charset="0"/>
              <a:cs typeface="Arial" panose="020B0604020202020204" pitchFamily="34" charset="0"/>
            </a:endParaRPr>
          </a:p>
          <a:p>
            <a:pPr>
              <a:spcAft>
                <a:spcPts val="600"/>
              </a:spcAft>
            </a:pPr>
            <a:endParaRPr lang="en-US" sz="2400" dirty="0">
              <a:latin typeface="Arial" panose="020B0604020202020204" pitchFamily="34" charset="0"/>
              <a:cs typeface="Arial" panose="020B0604020202020204" pitchFamily="34" charset="0"/>
            </a:endParaRPr>
          </a:p>
          <a:p>
            <a:pPr marL="109728" indent="0">
              <a:spcAft>
                <a:spcPts val="600"/>
              </a:spcAft>
              <a:buNone/>
            </a:pPr>
            <a:endParaRPr lang="en-US" sz="2400" dirty="0">
              <a:latin typeface="Arial" panose="020B0604020202020204" pitchFamily="34" charset="0"/>
              <a:cs typeface="Arial" panose="020B0604020202020204" pitchFamily="34" charset="0"/>
            </a:endParaRPr>
          </a:p>
          <a:p>
            <a:pPr>
              <a:spcAft>
                <a:spcPts val="600"/>
              </a:spcAft>
            </a:pPr>
            <a:endParaRPr lang="en-US" sz="2400" dirty="0">
              <a:latin typeface="Arial" panose="020B0604020202020204" pitchFamily="34" charset="0"/>
              <a:cs typeface="Arial" panose="020B0604020202020204" pitchFamily="34" charset="0"/>
            </a:endParaRPr>
          </a:p>
          <a:p>
            <a:pPr>
              <a:spcAft>
                <a:spcPts val="600"/>
              </a:spcAft>
            </a:pPr>
            <a:endParaRPr lang="en-US" sz="2400" dirty="0">
              <a:latin typeface="Arial" panose="020B0604020202020204" pitchFamily="34" charset="0"/>
              <a:cs typeface="Arial" panose="020B0604020202020204" pitchFamily="34" charset="0"/>
            </a:endParaRPr>
          </a:p>
          <a:p>
            <a:pPr>
              <a:spcAft>
                <a:spcPts val="600"/>
              </a:spcAft>
            </a:pPr>
            <a:endParaRPr lang="en-US" sz="2400" dirty="0">
              <a:latin typeface="Arial" panose="020B0604020202020204" pitchFamily="34" charset="0"/>
              <a:cs typeface="Arial" panose="020B0604020202020204" pitchFamily="34" charset="0"/>
            </a:endParaRPr>
          </a:p>
          <a:p>
            <a:pPr>
              <a:spcAft>
                <a:spcPts val="600"/>
              </a:spcAft>
            </a:pPr>
            <a:r>
              <a:rPr lang="en-US" sz="2400" dirty="0">
                <a:latin typeface="Arial" panose="020B0604020202020204" pitchFamily="34" charset="0"/>
                <a:cs typeface="Arial" panose="020B0604020202020204" pitchFamily="34" charset="0"/>
              </a:rPr>
              <a:t>These patterns generally held for each of the six PFS-funded regions individually</a:t>
            </a:r>
          </a:p>
          <a:p>
            <a:pPr marL="109728" indent="0">
              <a:buNone/>
            </a:pPr>
            <a:endParaRPr lang="en-US" dirty="0"/>
          </a:p>
          <a:p>
            <a:endParaRPr lang="en-US" dirty="0"/>
          </a:p>
          <a:p>
            <a:endParaRPr lang="en-US" dirty="0"/>
          </a:p>
        </p:txBody>
      </p:sp>
      <p:sp>
        <p:nvSpPr>
          <p:cNvPr id="4" name="Title 2"/>
          <p:cNvSpPr txBox="1">
            <a:spLocks/>
          </p:cNvSpPr>
          <p:nvPr/>
        </p:nvSpPr>
        <p:spPr>
          <a:xfrm>
            <a:off x="364331" y="171760"/>
            <a:ext cx="8229600" cy="112364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r>
              <a:rPr lang="en-US" sz="3600" dirty="0">
                <a:cs typeface="Arial" panose="020B0604020202020204" pitchFamily="34" charset="0"/>
              </a:rPr>
              <a:t>Summary of patterns observed across all outcome measures</a:t>
            </a:r>
          </a:p>
        </p:txBody>
      </p:sp>
      <p:graphicFrame>
        <p:nvGraphicFramePr>
          <p:cNvPr id="2" name="Table 1"/>
          <p:cNvGraphicFramePr>
            <a:graphicFrameLocks noGrp="1"/>
          </p:cNvGraphicFramePr>
          <p:nvPr>
            <p:extLst>
              <p:ext uri="{D42A27DB-BD31-4B8C-83A1-F6EECF244321}">
                <p14:modId xmlns:p14="http://schemas.microsoft.com/office/powerpoint/2010/main" val="3433440845"/>
              </p:ext>
            </p:extLst>
          </p:nvPr>
        </p:nvGraphicFramePr>
        <p:xfrm>
          <a:off x="761999" y="2743199"/>
          <a:ext cx="7581900" cy="2289721"/>
        </p:xfrm>
        <a:graphic>
          <a:graphicData uri="http://schemas.openxmlformats.org/drawingml/2006/table">
            <a:tbl>
              <a:tblPr firstRow="1" firstCol="1" bandRow="1"/>
              <a:tblGrid>
                <a:gridCol w="1344712">
                  <a:extLst>
                    <a:ext uri="{9D8B030D-6E8A-4147-A177-3AD203B41FA5}">
                      <a16:colId xmlns:a16="http://schemas.microsoft.com/office/drawing/2014/main" val="20000"/>
                    </a:ext>
                  </a:extLst>
                </a:gridCol>
                <a:gridCol w="1038883">
                  <a:extLst>
                    <a:ext uri="{9D8B030D-6E8A-4147-A177-3AD203B41FA5}">
                      <a16:colId xmlns:a16="http://schemas.microsoft.com/office/drawing/2014/main" val="20001"/>
                    </a:ext>
                  </a:extLst>
                </a:gridCol>
                <a:gridCol w="1039661">
                  <a:extLst>
                    <a:ext uri="{9D8B030D-6E8A-4147-A177-3AD203B41FA5}">
                      <a16:colId xmlns:a16="http://schemas.microsoft.com/office/drawing/2014/main" val="20002"/>
                    </a:ext>
                  </a:extLst>
                </a:gridCol>
                <a:gridCol w="1039661">
                  <a:extLst>
                    <a:ext uri="{9D8B030D-6E8A-4147-A177-3AD203B41FA5}">
                      <a16:colId xmlns:a16="http://schemas.microsoft.com/office/drawing/2014/main" val="20003"/>
                    </a:ext>
                  </a:extLst>
                </a:gridCol>
                <a:gridCol w="1039661">
                  <a:extLst>
                    <a:ext uri="{9D8B030D-6E8A-4147-A177-3AD203B41FA5}">
                      <a16:colId xmlns:a16="http://schemas.microsoft.com/office/drawing/2014/main" val="20004"/>
                    </a:ext>
                  </a:extLst>
                </a:gridCol>
                <a:gridCol w="1039661">
                  <a:extLst>
                    <a:ext uri="{9D8B030D-6E8A-4147-A177-3AD203B41FA5}">
                      <a16:colId xmlns:a16="http://schemas.microsoft.com/office/drawing/2014/main" val="20005"/>
                    </a:ext>
                  </a:extLst>
                </a:gridCol>
                <a:gridCol w="1039661">
                  <a:extLst>
                    <a:ext uri="{9D8B030D-6E8A-4147-A177-3AD203B41FA5}">
                      <a16:colId xmlns:a16="http://schemas.microsoft.com/office/drawing/2014/main" val="20006"/>
                    </a:ext>
                  </a:extLst>
                </a:gridCol>
              </a:tblGrid>
              <a:tr h="267630">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3">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Behavioral Measures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Risk Factors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51571">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Number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Number  that decreased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Number of comps favorable to PFS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Number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Number  that decreased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Number of comps favorable to PFS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1"/>
                  </a:ext>
                </a:extLst>
              </a:tr>
              <a:tr h="267630">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Middle School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7630">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High school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7630">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Young Adult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7630">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46077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362" y="1600200"/>
            <a:ext cx="7729538" cy="4571999"/>
          </a:xfrm>
        </p:spPr>
        <p:txBody>
          <a:bodyPr>
            <a:normAutofit/>
          </a:bodyPr>
          <a:lstStyle/>
          <a:p>
            <a:pPr>
              <a:buFont typeface="Wingdings" panose="05000000000000000000" pitchFamily="2" charset="2"/>
              <a:buChar char="q"/>
            </a:pPr>
            <a:endParaRPr lang="en-US" dirty="0"/>
          </a:p>
          <a:p>
            <a:pPr lvl="1" indent="-320040">
              <a:spcAft>
                <a:spcPts val="1200"/>
              </a:spcAft>
              <a:buFont typeface="Wingdings" panose="05000000000000000000" pitchFamily="2" charset="2"/>
              <a:buChar char="q"/>
            </a:pPr>
            <a:r>
              <a:rPr lang="en-US" dirty="0"/>
              <a:t>PFS </a:t>
            </a:r>
            <a:r>
              <a:rPr lang="en-US" sz="2400" dirty="0"/>
              <a:t>represents a successful transition to a regional-based prevention system in Vermont, although challenges remain to enhance and sustain this approach</a:t>
            </a:r>
          </a:p>
          <a:p>
            <a:pPr lvl="1" indent="-320040">
              <a:buFont typeface="Wingdings" panose="05000000000000000000" pitchFamily="2" charset="2"/>
              <a:buChar char="q"/>
            </a:pPr>
            <a:r>
              <a:rPr lang="en-US" sz="2400" dirty="0"/>
              <a:t>PFS appears to have contributed to regional and statewide reductions in underage drinking and prescription drug misuse among youth and young adult Vermonters  </a:t>
            </a:r>
          </a:p>
          <a:p>
            <a:pPr marL="109728" indent="0">
              <a:buNone/>
            </a:pPr>
            <a:endParaRPr lang="en-US" dirty="0"/>
          </a:p>
          <a:p>
            <a:endParaRPr lang="en-US" dirty="0"/>
          </a:p>
        </p:txBody>
      </p:sp>
      <p:sp>
        <p:nvSpPr>
          <p:cNvPr id="4" name="Title 2"/>
          <p:cNvSpPr txBox="1">
            <a:spLocks/>
          </p:cNvSpPr>
          <p:nvPr/>
        </p:nvSpPr>
        <p:spPr>
          <a:xfrm>
            <a:off x="364331" y="304800"/>
            <a:ext cx="8229600" cy="99060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85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r>
              <a:rPr lang="en-US" sz="4400" dirty="0">
                <a:cs typeface="Arial" panose="020B0604020202020204" pitchFamily="34" charset="0"/>
              </a:rPr>
              <a:t>Statewide Evaluation Conclusions</a:t>
            </a:r>
          </a:p>
        </p:txBody>
      </p:sp>
    </p:spTree>
    <p:extLst>
      <p:ext uri="{BB962C8B-B14F-4D97-AF65-F5344CB8AC3E}">
        <p14:creationId xmlns:p14="http://schemas.microsoft.com/office/powerpoint/2010/main" val="4226211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721291"/>
          </a:xfrm>
        </p:spPr>
        <p:txBody>
          <a:bodyPr>
            <a:normAutofit/>
          </a:bodyPr>
          <a:lstStyle/>
          <a:p>
            <a:pPr marL="109728" indent="0">
              <a:buNone/>
            </a:pPr>
            <a:endParaRPr lang="en-US" dirty="0"/>
          </a:p>
          <a:p>
            <a:pPr marL="109728" indent="0">
              <a:buNone/>
            </a:pPr>
            <a:r>
              <a:rPr lang="en-US" sz="2600" b="1" i="1" dirty="0">
                <a:solidFill>
                  <a:schemeClr val="accent6"/>
                </a:solidFill>
                <a:latin typeface="Times New Roman" panose="02020603050405020304" pitchFamily="18" charset="0"/>
                <a:cs typeface="Times New Roman" panose="02020603050405020304" pitchFamily="18" charset="0"/>
              </a:rPr>
              <a:t>To what extent have the PFS and other large federally-funded discretionary grants* for substance abuse prevention contributed to reductions in </a:t>
            </a:r>
            <a:r>
              <a:rPr lang="en-US" sz="2600" b="1" i="1" u="sng" dirty="0">
                <a:solidFill>
                  <a:schemeClr val="accent6"/>
                </a:solidFill>
                <a:latin typeface="Times New Roman" panose="02020603050405020304" pitchFamily="18" charset="0"/>
                <a:cs typeface="Times New Roman" panose="02020603050405020304" pitchFamily="18" charset="0"/>
              </a:rPr>
              <a:t>underage drinking </a:t>
            </a:r>
            <a:r>
              <a:rPr lang="en-US" sz="2600" b="1" i="1" dirty="0">
                <a:solidFill>
                  <a:schemeClr val="accent6"/>
                </a:solidFill>
                <a:latin typeface="Times New Roman" panose="02020603050405020304" pitchFamily="18" charset="0"/>
                <a:cs typeface="Times New Roman" panose="02020603050405020304" pitchFamily="18" charset="0"/>
              </a:rPr>
              <a:t>in Vermont over the past 20 years?</a:t>
            </a:r>
          </a:p>
          <a:p>
            <a:pPr marL="109728" indent="0">
              <a:buNone/>
            </a:pPr>
            <a:endParaRPr lang="en-US" sz="2400" i="1" dirty="0">
              <a:solidFill>
                <a:schemeClr val="accent6"/>
              </a:solidFill>
              <a:latin typeface="Arial" panose="020B0604020202020204" pitchFamily="34" charset="0"/>
              <a:cs typeface="Arial" panose="020B0604020202020204" pitchFamily="34" charset="0"/>
            </a:endParaRPr>
          </a:p>
          <a:p>
            <a:pPr marL="109728" indent="0">
              <a:buNone/>
            </a:pPr>
            <a:endParaRPr lang="en-US" sz="2400" i="1" dirty="0">
              <a:solidFill>
                <a:schemeClr val="accent6"/>
              </a:solidFill>
              <a:latin typeface="Arial" panose="020B0604020202020204" pitchFamily="34" charset="0"/>
              <a:cs typeface="Arial" panose="020B0604020202020204" pitchFamily="34" charset="0"/>
            </a:endParaRPr>
          </a:p>
          <a:p>
            <a:pPr marL="109728" indent="0">
              <a:buNone/>
            </a:pPr>
            <a:r>
              <a:rPr lang="en-US" sz="2000" i="1" dirty="0">
                <a:solidFill>
                  <a:schemeClr val="accent6"/>
                </a:solidFill>
                <a:latin typeface="Times New Roman" panose="02020603050405020304" pitchFamily="18" charset="0"/>
                <a:cs typeface="Times New Roman" panose="02020603050405020304" pitchFamily="18" charset="0"/>
              </a:rPr>
              <a:t>* SIG, SPF-SIG, and PFS</a:t>
            </a:r>
          </a:p>
        </p:txBody>
      </p:sp>
      <p:sp>
        <p:nvSpPr>
          <p:cNvPr id="5" name="Title 4"/>
          <p:cNvSpPr>
            <a:spLocks noGrp="1"/>
          </p:cNvSpPr>
          <p:nvPr>
            <p:ph type="title"/>
          </p:nvPr>
        </p:nvSpPr>
        <p:spPr/>
        <p:txBody>
          <a:bodyPr/>
          <a:lstStyle/>
          <a:p>
            <a:r>
              <a:rPr lang="en-US" dirty="0"/>
              <a:t>a</a:t>
            </a:r>
          </a:p>
        </p:txBody>
      </p:sp>
      <p:sp>
        <p:nvSpPr>
          <p:cNvPr id="4" name="Title 2"/>
          <p:cNvSpPr txBox="1">
            <a:spLocks/>
          </p:cNvSpPr>
          <p:nvPr/>
        </p:nvSpPr>
        <p:spPr>
          <a:xfrm>
            <a:off x="364331" y="304800"/>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r>
              <a:rPr lang="en-US" sz="3700" dirty="0">
                <a:solidFill>
                  <a:srgbClr val="464646"/>
                </a:solidFill>
                <a:ea typeface="+mj-ea"/>
                <a:cs typeface="+mj-cs"/>
              </a:rPr>
              <a:t>Putting the PFS evaluation findings into the larger context…</a:t>
            </a:r>
            <a:endParaRPr lang="en-US" sz="4400" dirty="0">
              <a:cs typeface="Arial" panose="020B0604020202020204" pitchFamily="34" charset="0"/>
            </a:endParaRPr>
          </a:p>
        </p:txBody>
      </p:sp>
    </p:spTree>
    <p:extLst>
      <p:ext uri="{BB962C8B-B14F-4D97-AF65-F5344CB8AC3E}">
        <p14:creationId xmlns:p14="http://schemas.microsoft.com/office/powerpoint/2010/main" val="2965125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8382001" cy="5562600"/>
          </a:xfrm>
          <a:prstGeom prst="rect">
            <a:avLst/>
          </a:prstGeom>
        </p:spPr>
      </p:pic>
      <p:cxnSp>
        <p:nvCxnSpPr>
          <p:cNvPr id="4" name="Straight Connector 3"/>
          <p:cNvCxnSpPr/>
          <p:nvPr/>
        </p:nvCxnSpPr>
        <p:spPr>
          <a:xfrm>
            <a:off x="2590800" y="1600200"/>
            <a:ext cx="0"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299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267950"/>
            <a:ext cx="8382000" cy="5599450"/>
          </a:xfrm>
          <a:prstGeom prst="rect">
            <a:avLst/>
          </a:prstGeom>
        </p:spPr>
      </p:pic>
      <p:cxnSp>
        <p:nvCxnSpPr>
          <p:cNvPr id="5" name="Straight Connector 4"/>
          <p:cNvCxnSpPr/>
          <p:nvPr/>
        </p:nvCxnSpPr>
        <p:spPr>
          <a:xfrm>
            <a:off x="2819400" y="1676400"/>
            <a:ext cx="0" cy="381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1676400"/>
            <a:ext cx="0" cy="10668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864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lstStyle/>
          <a:p>
            <a:pPr marL="109728" indent="0">
              <a:buNone/>
            </a:pPr>
            <a:endParaRPr lang="en-US" dirty="0"/>
          </a:p>
          <a:p>
            <a:pPr marL="109728" indent="0">
              <a:buNone/>
            </a:pPr>
            <a:endParaRPr lang="en-US" dirty="0"/>
          </a:p>
        </p:txBody>
      </p:sp>
      <p:sp>
        <p:nvSpPr>
          <p:cNvPr id="3" name="Title 2"/>
          <p:cNvSpPr>
            <a:spLocks noGrp="1"/>
          </p:cNvSpPr>
          <p:nvPr>
            <p:ph type="title"/>
          </p:nvPr>
        </p:nvSpPr>
        <p:spPr>
          <a:xfrm>
            <a:off x="304800" y="152399"/>
            <a:ext cx="8534400" cy="1219201"/>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a:t>Current alcohol use trend summary: 1993 to 2015 (VT YRBS: high school)</a:t>
            </a:r>
          </a:p>
        </p:txBody>
      </p:sp>
      <p:graphicFrame>
        <p:nvGraphicFramePr>
          <p:cNvPr id="5" name="Table 4"/>
          <p:cNvGraphicFramePr>
            <a:graphicFrameLocks noGrp="1"/>
          </p:cNvGraphicFramePr>
          <p:nvPr>
            <p:extLst>
              <p:ext uri="{D42A27DB-BD31-4B8C-83A1-F6EECF244321}">
                <p14:modId xmlns:p14="http://schemas.microsoft.com/office/powerpoint/2010/main" val="2774225567"/>
              </p:ext>
            </p:extLst>
          </p:nvPr>
        </p:nvGraphicFramePr>
        <p:xfrm>
          <a:off x="685800" y="1828801"/>
          <a:ext cx="7924801" cy="3910660"/>
        </p:xfrm>
        <a:graphic>
          <a:graphicData uri="http://schemas.openxmlformats.org/drawingml/2006/table">
            <a:tbl>
              <a:tblPr firstRow="1" firstCol="1" bandRow="1"/>
              <a:tblGrid>
                <a:gridCol w="1033552">
                  <a:extLst>
                    <a:ext uri="{9D8B030D-6E8A-4147-A177-3AD203B41FA5}">
                      <a16:colId xmlns:a16="http://schemas.microsoft.com/office/drawing/2014/main" val="20000"/>
                    </a:ext>
                  </a:extLst>
                </a:gridCol>
                <a:gridCol w="1033552">
                  <a:extLst>
                    <a:ext uri="{9D8B030D-6E8A-4147-A177-3AD203B41FA5}">
                      <a16:colId xmlns:a16="http://schemas.microsoft.com/office/drawing/2014/main" val="20001"/>
                    </a:ext>
                  </a:extLst>
                </a:gridCol>
                <a:gridCol w="1239008">
                  <a:extLst>
                    <a:ext uri="{9D8B030D-6E8A-4147-A177-3AD203B41FA5}">
                      <a16:colId xmlns:a16="http://schemas.microsoft.com/office/drawing/2014/main" val="20002"/>
                    </a:ext>
                  </a:extLst>
                </a:gridCol>
                <a:gridCol w="1291941">
                  <a:extLst>
                    <a:ext uri="{9D8B030D-6E8A-4147-A177-3AD203B41FA5}">
                      <a16:colId xmlns:a16="http://schemas.microsoft.com/office/drawing/2014/main" val="20003"/>
                    </a:ext>
                  </a:extLst>
                </a:gridCol>
                <a:gridCol w="1663374">
                  <a:extLst>
                    <a:ext uri="{9D8B030D-6E8A-4147-A177-3AD203B41FA5}">
                      <a16:colId xmlns:a16="http://schemas.microsoft.com/office/drawing/2014/main" val="20004"/>
                    </a:ext>
                  </a:extLst>
                </a:gridCol>
                <a:gridCol w="1663374">
                  <a:extLst>
                    <a:ext uri="{9D8B030D-6E8A-4147-A177-3AD203B41FA5}">
                      <a16:colId xmlns:a16="http://schemas.microsoft.com/office/drawing/2014/main" val="20005"/>
                    </a:ext>
                  </a:extLst>
                </a:gridCol>
              </a:tblGrid>
              <a:tr h="878188">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2">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Current alcohol use rates among</a:t>
                      </a:r>
                      <a:r>
                        <a:rPr lang="en-US" sz="1400" baseline="0" dirty="0">
                          <a:effectLst/>
                          <a:latin typeface="Arial" panose="020B0604020202020204" pitchFamily="34" charset="0"/>
                          <a:ea typeface="Calibri" panose="020F0502020204030204" pitchFamily="34" charset="0"/>
                          <a:cs typeface="Arial" panose="020B0604020202020204" pitchFamily="34" charset="0"/>
                        </a:rPr>
                        <a:t> high school students: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Annual percentage point change from first year to last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0"/>
                  </a:ext>
                </a:extLst>
              </a:tr>
              <a:tr h="839786">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Federal Funding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Vermont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Comparison to U.S. favors Vermont?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Difference</a:t>
                      </a:r>
                    </a:p>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(VT – 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1"/>
                  </a:ext>
                </a:extLst>
              </a:tr>
              <a:tr h="359624">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93 to 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0.57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0.70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538135"/>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9624">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97 to 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SIG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-1.70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-0.92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a:solidFill>
                            <a:srgbClr val="538135"/>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359624">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01 to 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-0.92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-0.40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538135"/>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9624">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07 to 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SPF-SIG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-1.83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-1.50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a:solidFill>
                            <a:srgbClr val="538135"/>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r h="359624">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11 to 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-1.15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-1.90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9624">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13 to 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PFS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-1.50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a:solidFill>
                            <a:srgbClr val="538135"/>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48300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lstStyle/>
          <a:p>
            <a:pPr marL="109728" indent="0">
              <a:buNone/>
            </a:pPr>
            <a:endParaRPr lang="en-US" dirty="0"/>
          </a:p>
          <a:p>
            <a:pPr marL="109728" indent="0">
              <a:buNone/>
            </a:pPr>
            <a:endParaRPr lang="en-US" dirty="0"/>
          </a:p>
        </p:txBody>
      </p:sp>
      <p:sp>
        <p:nvSpPr>
          <p:cNvPr id="3" name="Title 2"/>
          <p:cNvSpPr>
            <a:spLocks noGrp="1"/>
          </p:cNvSpPr>
          <p:nvPr>
            <p:ph type="title"/>
          </p:nvPr>
        </p:nvSpPr>
        <p:spPr>
          <a:xfrm>
            <a:off x="304800" y="152399"/>
            <a:ext cx="8534400" cy="1219201"/>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a:t>Binge Drinking trend summary: 1993 to 2015 (YRBS: high school)</a:t>
            </a:r>
          </a:p>
        </p:txBody>
      </p:sp>
      <p:graphicFrame>
        <p:nvGraphicFramePr>
          <p:cNvPr id="4" name="Table 3"/>
          <p:cNvGraphicFramePr>
            <a:graphicFrameLocks noGrp="1"/>
          </p:cNvGraphicFramePr>
          <p:nvPr>
            <p:extLst>
              <p:ext uri="{D42A27DB-BD31-4B8C-83A1-F6EECF244321}">
                <p14:modId xmlns:p14="http://schemas.microsoft.com/office/powerpoint/2010/main" val="3207616397"/>
              </p:ext>
            </p:extLst>
          </p:nvPr>
        </p:nvGraphicFramePr>
        <p:xfrm>
          <a:off x="762000" y="1981197"/>
          <a:ext cx="7772399" cy="3795203"/>
        </p:xfrm>
        <a:graphic>
          <a:graphicData uri="http://schemas.openxmlformats.org/drawingml/2006/table">
            <a:tbl>
              <a:tblPr firstRow="1" firstCol="1" bandRow="1"/>
              <a:tblGrid>
                <a:gridCol w="1013676">
                  <a:extLst>
                    <a:ext uri="{9D8B030D-6E8A-4147-A177-3AD203B41FA5}">
                      <a16:colId xmlns:a16="http://schemas.microsoft.com/office/drawing/2014/main" val="20000"/>
                    </a:ext>
                  </a:extLst>
                </a:gridCol>
                <a:gridCol w="1013676">
                  <a:extLst>
                    <a:ext uri="{9D8B030D-6E8A-4147-A177-3AD203B41FA5}">
                      <a16:colId xmlns:a16="http://schemas.microsoft.com/office/drawing/2014/main" val="20001"/>
                    </a:ext>
                  </a:extLst>
                </a:gridCol>
                <a:gridCol w="1215180">
                  <a:extLst>
                    <a:ext uri="{9D8B030D-6E8A-4147-A177-3AD203B41FA5}">
                      <a16:colId xmlns:a16="http://schemas.microsoft.com/office/drawing/2014/main" val="20002"/>
                    </a:ext>
                  </a:extLst>
                </a:gridCol>
                <a:gridCol w="1267095">
                  <a:extLst>
                    <a:ext uri="{9D8B030D-6E8A-4147-A177-3AD203B41FA5}">
                      <a16:colId xmlns:a16="http://schemas.microsoft.com/office/drawing/2014/main" val="20003"/>
                    </a:ext>
                  </a:extLst>
                </a:gridCol>
                <a:gridCol w="1631386">
                  <a:extLst>
                    <a:ext uri="{9D8B030D-6E8A-4147-A177-3AD203B41FA5}">
                      <a16:colId xmlns:a16="http://schemas.microsoft.com/office/drawing/2014/main" val="20004"/>
                    </a:ext>
                  </a:extLst>
                </a:gridCol>
                <a:gridCol w="1631386">
                  <a:extLst>
                    <a:ext uri="{9D8B030D-6E8A-4147-A177-3AD203B41FA5}">
                      <a16:colId xmlns:a16="http://schemas.microsoft.com/office/drawing/2014/main" val="20005"/>
                    </a:ext>
                  </a:extLst>
                </a:gridCol>
              </a:tblGrid>
              <a:tr h="990603">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2">
                  <a:txBody>
                    <a:bodyPr/>
                    <a:lstStyle/>
                    <a:p>
                      <a:pPr marL="0" marR="0">
                        <a:lnSpc>
                          <a:spcPct val="106000"/>
                        </a:lnSpc>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rPr>
                        <a:t>Binge drinking rates among high school students:</a:t>
                      </a:r>
                      <a:endParaRPr lang="en-US" sz="1200" dirty="0">
                        <a:effectLst/>
                        <a:latin typeface="Times New Roman" panose="02020603050405020304" pitchFamily="18" charset="0"/>
                        <a:ea typeface="Times New Roman" panose="02020603050405020304" pitchFamily="18" charset="0"/>
                      </a:endParaRPr>
                    </a:p>
                    <a:p>
                      <a:pPr marL="0" marR="0">
                        <a:lnSpc>
                          <a:spcPct val="106000"/>
                        </a:lnSpc>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rPr>
                        <a:t>Annual percentage point change from first year to last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0"/>
                  </a:ext>
                </a:extLst>
              </a:tr>
              <a:tr h="588822">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Federal Funding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Vermont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Comparison to U.S. favors Vermont?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Difference</a:t>
                      </a:r>
                    </a:p>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(VT – 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1"/>
                  </a:ext>
                </a:extLst>
              </a:tr>
              <a:tr h="353292">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93 to 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0.97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0.85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3292">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97 to 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SIG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-1.57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-0.88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a:solidFill>
                            <a:srgbClr val="538135"/>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353292">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01 to 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-0.48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-0.65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3292">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07 to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SPF-SIG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-1.30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a:solidFill>
                            <a:srgbClr val="538135"/>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r h="353292">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11 to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0.25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-0.55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3292">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13 to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PFS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-2.70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-1.55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a:solidFill>
                            <a:srgbClr val="538135"/>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53131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normAutofit/>
          </a:bodyPr>
          <a:lstStyle/>
          <a:p>
            <a:pPr marL="109728" indent="0">
              <a:buSzPct val="100000"/>
              <a:buNone/>
            </a:pPr>
            <a:r>
              <a:rPr lang="en-US" sz="2400" dirty="0">
                <a:latin typeface="Arial" panose="020B0604020202020204" pitchFamily="34" charset="0"/>
                <a:cs typeface="Arial" panose="020B0604020202020204" pitchFamily="34" charset="0"/>
              </a:rPr>
              <a:t>ADAP brief (two-page) summary:</a:t>
            </a:r>
          </a:p>
          <a:p>
            <a:pPr marL="393192" lvl="1" indent="0">
              <a:spcAft>
                <a:spcPts val="1200"/>
              </a:spcAft>
              <a:buSzPct val="100000"/>
              <a:buNone/>
            </a:pPr>
            <a:r>
              <a:rPr lang="en-US" sz="2000" dirty="0">
                <a:latin typeface="Arial" panose="020B0604020202020204" pitchFamily="34" charset="0"/>
                <a:cs typeface="Arial" panose="020B0604020202020204" pitchFamily="34" charset="0"/>
              </a:rPr>
              <a:t> ADAP web site (click on Plans and Reports and then </a:t>
            </a:r>
            <a:r>
              <a:rPr lang="en-US" sz="2000" i="1" u="sng" dirty="0">
                <a:latin typeface="Arial" panose="020B0604020202020204" pitchFamily="34" charset="0"/>
                <a:cs typeface="Arial" panose="020B0604020202020204" pitchFamily="34" charset="0"/>
              </a:rPr>
              <a:t>PFS Evaluation Summary</a:t>
            </a:r>
            <a:r>
              <a:rPr lang="en-US" sz="2000" dirty="0">
                <a:latin typeface="Arial" panose="020B0604020202020204" pitchFamily="34" charset="0"/>
                <a:cs typeface="Arial" panose="020B0604020202020204" pitchFamily="34" charset="0"/>
              </a:rPr>
              <a:t>)</a:t>
            </a:r>
          </a:p>
          <a:p>
            <a:pPr marL="109728" indent="0">
              <a:buSzPct val="100000"/>
              <a:buNone/>
            </a:pPr>
            <a:r>
              <a:rPr lang="en-US" sz="2400" dirty="0">
                <a:latin typeface="Arial" panose="020B0604020202020204" pitchFamily="34" charset="0"/>
                <a:cs typeface="Arial" panose="020B0604020202020204" pitchFamily="34" charset="0"/>
              </a:rPr>
              <a:t>PIRE PFS II Evaluation Report:</a:t>
            </a:r>
          </a:p>
          <a:p>
            <a:pPr marL="393192" lvl="1" indent="0">
              <a:spcAft>
                <a:spcPts val="1200"/>
              </a:spcAft>
              <a:buSzPct val="100000"/>
              <a:buNone/>
            </a:pPr>
            <a:r>
              <a:rPr lang="en-US" sz="1600" dirty="0">
                <a:latin typeface="Arial" panose="020B0604020202020204" pitchFamily="34" charset="0"/>
                <a:cs typeface="Arial" panose="020B0604020202020204" pitchFamily="34" charset="0"/>
                <a:hlinkClick r:id="rId2"/>
              </a:rPr>
              <a:t>http://www.pire.org/documents/Vermont_PFS_Eval/Final Report.pdf</a:t>
            </a:r>
            <a:r>
              <a:rPr lang="en-US" sz="1600" dirty="0">
                <a:latin typeface="Arial" panose="020B0604020202020204" pitchFamily="34" charset="0"/>
                <a:cs typeface="Arial" panose="020B0604020202020204" pitchFamily="34" charset="0"/>
              </a:rPr>
              <a:t> </a:t>
            </a:r>
          </a:p>
          <a:p>
            <a:pPr marL="109728" indent="0">
              <a:buSzPct val="100000"/>
              <a:buNone/>
            </a:pPr>
            <a:r>
              <a:rPr lang="en-US" sz="2400" dirty="0">
                <a:latin typeface="Arial" panose="020B0604020202020204" pitchFamily="34" charset="0"/>
                <a:cs typeface="Arial" panose="020B0604020202020204" pitchFamily="34" charset="0"/>
              </a:rPr>
              <a:t>PIRE PFS Regional Structure Qualitative Study Report</a:t>
            </a:r>
            <a:r>
              <a:rPr lang="en-US" sz="2000" dirty="0">
                <a:latin typeface="Arial" panose="020B0604020202020204" pitchFamily="34" charset="0"/>
                <a:cs typeface="Arial" panose="020B0604020202020204" pitchFamily="34" charset="0"/>
              </a:rPr>
              <a:t>:</a:t>
            </a:r>
          </a:p>
          <a:p>
            <a:pPr marL="393192" lvl="1" indent="0">
              <a:spcAft>
                <a:spcPts val="1200"/>
              </a:spcAft>
              <a:buSzPct val="100000"/>
              <a:buNone/>
            </a:pPr>
            <a:r>
              <a:rPr lang="en-US" sz="1600" dirty="0">
                <a:latin typeface="Arial" panose="020B0604020202020204" pitchFamily="34" charset="0"/>
                <a:cs typeface="Arial" panose="020B0604020202020204" pitchFamily="34" charset="0"/>
                <a:hlinkClick r:id="rId3"/>
              </a:rPr>
              <a:t>http://healthvermont.gov/alcohol-drugs/reports/data-and-reports</a:t>
            </a:r>
            <a:r>
              <a:rPr lang="en-US" sz="1600" dirty="0">
                <a:latin typeface="Arial" panose="020B0604020202020204" pitchFamily="34" charset="0"/>
                <a:cs typeface="Arial" panose="020B0604020202020204" pitchFamily="34" charset="0"/>
              </a:rPr>
              <a:t> </a:t>
            </a:r>
          </a:p>
          <a:p>
            <a:pPr marL="109728" indent="0">
              <a:buSzPct val="100000"/>
              <a:buNone/>
            </a:pPr>
            <a:r>
              <a:rPr lang="en-US" sz="2400" dirty="0">
                <a:latin typeface="Arial" panose="020B0604020202020204" pitchFamily="34" charset="0"/>
                <a:cs typeface="Arial" panose="020B0604020202020204" pitchFamily="34" charset="0"/>
              </a:rPr>
              <a:t>YAS survey (list of all items):</a:t>
            </a:r>
          </a:p>
          <a:p>
            <a:pPr marL="393192" lvl="1" indent="0">
              <a:buSzPct val="100000"/>
              <a:buNone/>
            </a:pPr>
            <a:r>
              <a:rPr lang="en-US" sz="1600" dirty="0">
                <a:latin typeface="Arial" panose="020B0604020202020204" pitchFamily="34" charset="0"/>
                <a:cs typeface="Arial" panose="020B0604020202020204" pitchFamily="34" charset="0"/>
                <a:hlinkClick r:id="rId4"/>
              </a:rPr>
              <a:t>http://www.pire.org/documents/Vermont_PFS_Eval/YAS questions 2016.pdf</a:t>
            </a:r>
            <a:r>
              <a:rPr lang="en-US" sz="1600" dirty="0">
                <a:latin typeface="Arial" panose="020B0604020202020204" pitchFamily="34" charset="0"/>
                <a:cs typeface="Arial" panose="020B0604020202020204" pitchFamily="34" charset="0"/>
              </a:rPr>
              <a:t> </a:t>
            </a: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700" dirty="0">
                <a:solidFill>
                  <a:prstClr val="black"/>
                </a:solidFill>
                <a:ea typeface="+mn-ea"/>
                <a:cs typeface="+mn-cs"/>
              </a:rPr>
              <a:t>PFS Evaluation:</a:t>
            </a:r>
            <a:br>
              <a:rPr lang="en-US" sz="3700" dirty="0">
                <a:solidFill>
                  <a:prstClr val="black"/>
                </a:solidFill>
                <a:ea typeface="+mn-ea"/>
                <a:cs typeface="+mn-cs"/>
              </a:rPr>
            </a:br>
            <a:r>
              <a:rPr lang="en-US" sz="3700" dirty="0">
                <a:solidFill>
                  <a:prstClr val="black"/>
                </a:solidFill>
                <a:ea typeface="+mn-ea"/>
                <a:cs typeface="+mn-cs"/>
              </a:rPr>
              <a:t>Links to reports and tools</a:t>
            </a:r>
            <a:endParaRPr lang="en-US" dirty="0"/>
          </a:p>
        </p:txBody>
      </p:sp>
    </p:spTree>
    <p:extLst>
      <p:ext uri="{BB962C8B-B14F-4D97-AF65-F5344CB8AC3E}">
        <p14:creationId xmlns:p14="http://schemas.microsoft.com/office/powerpoint/2010/main" val="291409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0"/>
            <a:ext cx="8458200" cy="4026091"/>
          </a:xfrm>
        </p:spPr>
        <p:txBody>
          <a:bodyPr>
            <a:noAutofit/>
          </a:bodyPr>
          <a:lstStyle/>
          <a:p>
            <a:pPr marL="566928" indent="-457200">
              <a:spcAft>
                <a:spcPts val="1200"/>
              </a:spcAft>
              <a:buSzPct val="100000"/>
              <a:buFont typeface="+mj-lt"/>
              <a:buAutoNum type="arabicPeriod"/>
            </a:pPr>
            <a:r>
              <a:rPr lang="en-US" sz="2600" dirty="0">
                <a:latin typeface="Arial" panose="020B0604020202020204" pitchFamily="34" charset="0"/>
                <a:cs typeface="Arial" panose="020B0604020202020204" pitchFamily="34" charset="0"/>
              </a:rPr>
              <a:t>Reduce underage and binge drinking among persons aged 12 to 20</a:t>
            </a:r>
          </a:p>
          <a:p>
            <a:pPr marL="566928" indent="-457200">
              <a:spcAft>
                <a:spcPts val="600"/>
              </a:spcAft>
              <a:buSzPct val="100000"/>
              <a:buFont typeface="+mj-lt"/>
              <a:buAutoNum type="arabicPeriod"/>
            </a:pPr>
            <a:r>
              <a:rPr lang="en-US" sz="2600" dirty="0">
                <a:latin typeface="Arial" panose="020B0604020202020204" pitchFamily="34" charset="0"/>
                <a:cs typeface="Arial" panose="020B0604020202020204" pitchFamily="34" charset="0"/>
              </a:rPr>
              <a:t>Reduce prescription drug misuse and abuse among persons aged 12 to 25</a:t>
            </a:r>
          </a:p>
          <a:p>
            <a:pPr marL="566928" indent="-457200">
              <a:spcAft>
                <a:spcPts val="600"/>
              </a:spcAft>
              <a:buSzPct val="100000"/>
              <a:buFont typeface="+mj-lt"/>
              <a:buAutoNum type="arabicPeriod"/>
            </a:pPr>
            <a:r>
              <a:rPr lang="en-US" sz="2600" dirty="0">
                <a:latin typeface="Arial" panose="020B0604020202020204" pitchFamily="34" charset="0"/>
                <a:cs typeface="Arial" panose="020B0604020202020204" pitchFamily="34" charset="0"/>
              </a:rPr>
              <a:t>Increase state, regional, and community capacity to prevent underage drinking and prescription drug misuse by implementing a targeted regional approach</a:t>
            </a:r>
          </a:p>
        </p:txBody>
      </p:sp>
      <p:sp>
        <p:nvSpPr>
          <p:cNvPr id="4" name="Title 2"/>
          <p:cNvSpPr txBox="1">
            <a:spLocks/>
          </p:cNvSpPr>
          <p:nvPr/>
        </p:nvSpPr>
        <p:spPr>
          <a:xfrm>
            <a:off x="457200" y="274638"/>
            <a:ext cx="8229600" cy="944562"/>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rmAutofit/>
            <a:scene3d>
              <a:camera prst="orthographicFront"/>
              <a:lightRig rig="soft" dir="t"/>
            </a:scene3d>
            <a:sp3d prstMaterial="softEdge">
              <a:bevelT w="25400" h="25400"/>
            </a:sp3d>
          </a:bodyPr>
          <a:lstStyle/>
          <a:p>
            <a:pPr algn="ctr">
              <a:spcBef>
                <a:spcPct val="0"/>
              </a:spcBef>
              <a:defRPr/>
            </a:pPr>
            <a:r>
              <a:rPr lang="en-US" sz="3200" b="1" dirty="0">
                <a:solidFill>
                  <a:prstClr val="black"/>
                </a:solidFill>
                <a:effectLst>
                  <a:outerShdw blurRad="31750" dist="25400" dir="5400000" algn="tl" rotWithShape="0">
                    <a:srgbClr val="000000">
                      <a:alpha val="25000"/>
                    </a:srgbClr>
                  </a:outerShdw>
                </a:effectLst>
              </a:rPr>
              <a:t>Vermont PFS Goals</a:t>
            </a:r>
          </a:p>
        </p:txBody>
      </p:sp>
    </p:spTree>
    <p:extLst>
      <p:ext uri="{BB962C8B-B14F-4D97-AF65-F5344CB8AC3E}">
        <p14:creationId xmlns:p14="http://schemas.microsoft.com/office/powerpoint/2010/main" val="2586419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1907" y="1219200"/>
            <a:ext cx="8112493" cy="3657600"/>
          </a:xfrm>
        </p:spPr>
      </p:pic>
      <p:sp>
        <p:nvSpPr>
          <p:cNvPr id="3" name="Title 2"/>
          <p:cNvSpPr>
            <a:spLocks noGrp="1"/>
          </p:cNvSpPr>
          <p:nvPr>
            <p:ph type="title"/>
          </p:nvPr>
        </p:nvSpPr>
        <p:spPr/>
        <p:txBody>
          <a:bodyPr/>
          <a:lstStyle/>
          <a:p>
            <a:r>
              <a:rPr lang="en-US" dirty="0"/>
              <a:t>What next?</a:t>
            </a:r>
          </a:p>
        </p:txBody>
      </p:sp>
      <p:sp>
        <p:nvSpPr>
          <p:cNvPr id="5" name="TextBox 4"/>
          <p:cNvSpPr txBox="1"/>
          <p:nvPr/>
        </p:nvSpPr>
        <p:spPr>
          <a:xfrm>
            <a:off x="838200" y="5181600"/>
            <a:ext cx="7696200" cy="923330"/>
          </a:xfrm>
          <a:prstGeom prst="rect">
            <a:avLst/>
          </a:prstGeom>
          <a:noFill/>
        </p:spPr>
        <p:txBody>
          <a:bodyPr wrap="square" rtlCol="0">
            <a:spAutoFit/>
          </a:bodyPr>
          <a:lstStyle/>
          <a:p>
            <a:r>
              <a:rPr lang="en-US" dirty="0"/>
              <a:t>Regional Prevention Partnerships (RPP) continues funding to PFS-funded regions and is also funding 6 new lead agencies, under Vermont’s PFS 2015 grant, directed by </a:t>
            </a:r>
            <a:r>
              <a:rPr lang="en-US" dirty="0">
                <a:solidFill>
                  <a:srgbClr val="FF0000"/>
                </a:solidFill>
              </a:rPr>
              <a:t>Tin Barton-Caplin</a:t>
            </a:r>
            <a:r>
              <a:rPr lang="en-US" dirty="0"/>
              <a:t>.  </a:t>
            </a:r>
          </a:p>
        </p:txBody>
      </p:sp>
    </p:spTree>
    <p:extLst>
      <p:ext uri="{BB962C8B-B14F-4D97-AF65-F5344CB8AC3E}">
        <p14:creationId xmlns:p14="http://schemas.microsoft.com/office/powerpoint/2010/main" val="1299403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524000"/>
            <a:ext cx="7620000" cy="4191000"/>
          </a:xfrm>
        </p:spPr>
        <p:txBody>
          <a:bodyPr/>
          <a:lstStyle/>
          <a:p>
            <a:pPr marL="109728" indent="0" algn="ctr">
              <a:buNone/>
            </a:pPr>
            <a:r>
              <a:rPr lang="en-US" dirty="0"/>
              <a:t>Amy Livingston</a:t>
            </a:r>
          </a:p>
          <a:p>
            <a:pPr marL="109728" indent="0" algn="ctr">
              <a:buNone/>
            </a:pPr>
            <a:r>
              <a:rPr lang="en-US" dirty="0">
                <a:hlinkClick r:id="rId2"/>
              </a:rPr>
              <a:t>alivingston@pire.org</a:t>
            </a:r>
            <a:endParaRPr lang="en-US" dirty="0"/>
          </a:p>
          <a:p>
            <a:pPr marL="109728" indent="0" algn="ctr">
              <a:buNone/>
            </a:pPr>
            <a:r>
              <a:rPr lang="en-US" dirty="0"/>
              <a:t>802-652-4111</a:t>
            </a:r>
          </a:p>
          <a:p>
            <a:pPr marL="109728" indent="0" algn="ctr">
              <a:buNone/>
            </a:pPr>
            <a:endParaRPr lang="en-US" dirty="0"/>
          </a:p>
          <a:p>
            <a:pPr marL="109728" indent="0" algn="ctr">
              <a:buNone/>
            </a:pPr>
            <a:r>
              <a:rPr lang="en-US" dirty="0"/>
              <a:t>Bob Flewelling</a:t>
            </a:r>
          </a:p>
          <a:p>
            <a:pPr marL="109728" indent="0" algn="ctr">
              <a:buNone/>
            </a:pPr>
            <a:r>
              <a:rPr lang="en-US" dirty="0">
                <a:hlinkClick r:id="rId3"/>
              </a:rPr>
              <a:t>Flewelling@pire.org</a:t>
            </a:r>
            <a:endParaRPr lang="en-US" dirty="0"/>
          </a:p>
          <a:p>
            <a:pPr marL="109728" indent="0" algn="ctr">
              <a:buNone/>
            </a:pPr>
            <a:r>
              <a:rPr lang="en-US" dirty="0"/>
              <a:t>919-265-2621</a:t>
            </a:r>
          </a:p>
        </p:txBody>
      </p:sp>
      <p:sp>
        <p:nvSpPr>
          <p:cNvPr id="3" name="Title 2"/>
          <p:cNvSpPr>
            <a:spLocks noGrp="1"/>
          </p:cNvSpPr>
          <p:nvPr>
            <p:ph type="title"/>
          </p:nvPr>
        </p:nvSpPr>
        <p:spPr>
          <a:xfrm>
            <a:off x="723900" y="228600"/>
            <a:ext cx="7696200" cy="914400"/>
          </a:xfrm>
        </p:spPr>
        <p:txBody>
          <a:bodyPr/>
          <a:lstStyle/>
          <a:p>
            <a:pPr algn="ctr"/>
            <a:r>
              <a:rPr lang="en-US" dirty="0">
                <a:solidFill>
                  <a:schemeClr val="tx1"/>
                </a:solidFill>
                <a:effectLst/>
              </a:rPr>
              <a:t>Contact Information</a:t>
            </a:r>
            <a:r>
              <a:rPr lang="en-US" dirty="0"/>
              <a:t>	</a:t>
            </a:r>
          </a:p>
        </p:txBody>
      </p:sp>
    </p:spTree>
    <p:extLst>
      <p:ext uri="{BB962C8B-B14F-4D97-AF65-F5344CB8AC3E}">
        <p14:creationId xmlns:p14="http://schemas.microsoft.com/office/powerpoint/2010/main" val="424227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US" sz="2800" i="1" dirty="0">
              <a:latin typeface="Arial" panose="020B0604020202020204" pitchFamily="34" charset="0"/>
              <a:cs typeface="Arial" panose="020B0604020202020204" pitchFamily="34" charset="0"/>
            </a:endParaRPr>
          </a:p>
          <a:p>
            <a:r>
              <a:rPr lang="en-US" sz="2800" dirty="0">
                <a:cs typeface="Arial" panose="020B0604020202020204" pitchFamily="34" charset="0"/>
              </a:rPr>
              <a:t>A total of six </a:t>
            </a:r>
            <a:r>
              <a:rPr lang="en-US" sz="2800" u="sng" dirty="0">
                <a:cs typeface="Arial" panose="020B0604020202020204" pitchFamily="34" charset="0"/>
              </a:rPr>
              <a:t>regions</a:t>
            </a:r>
            <a:r>
              <a:rPr lang="en-US" sz="2800" dirty="0">
                <a:cs typeface="Arial" panose="020B0604020202020204" pitchFamily="34" charset="0"/>
              </a:rPr>
              <a:t>, defined initially by VDH Health Districts, were selected to receive PFS funding based on relative need. </a:t>
            </a:r>
          </a:p>
          <a:p>
            <a:pPr>
              <a:buNone/>
            </a:pPr>
            <a:endParaRPr lang="en-US" sz="2800" dirty="0">
              <a:cs typeface="Arial" panose="020B0604020202020204" pitchFamily="34" charset="0"/>
            </a:endParaRPr>
          </a:p>
          <a:p>
            <a:pPr>
              <a:spcAft>
                <a:spcPts val="600"/>
              </a:spcAft>
            </a:pPr>
            <a:r>
              <a:rPr lang="en-US" sz="2800" dirty="0">
                <a:cs typeface="Arial" panose="020B0604020202020204" pitchFamily="34" charset="0"/>
              </a:rPr>
              <a:t>Criteria used to select regions for funding included:</a:t>
            </a:r>
          </a:p>
          <a:p>
            <a:pPr lvl="1">
              <a:spcAft>
                <a:spcPts val="600"/>
              </a:spcAft>
            </a:pPr>
            <a:r>
              <a:rPr lang="en-US" sz="2100" dirty="0">
                <a:cs typeface="Arial" panose="020B0604020202020204" pitchFamily="34" charset="0"/>
              </a:rPr>
              <a:t>Prevalence rates among youth for alcohol use, binge drinking and prescription drug misuse / SES disparities in rates / high percentage of population aged 10-24</a:t>
            </a:r>
          </a:p>
          <a:p>
            <a:pPr lvl="1">
              <a:spcAft>
                <a:spcPts val="600"/>
              </a:spcAft>
            </a:pPr>
            <a:r>
              <a:rPr lang="en-US" sz="2100" dirty="0">
                <a:cs typeface="Arial" panose="020B0604020202020204" pitchFamily="34" charset="0"/>
              </a:rPr>
              <a:t>History of low prevention resources such as multi-year prevention grants awarded within the region</a:t>
            </a:r>
          </a:p>
          <a:p>
            <a:pPr lvl="1">
              <a:spcAft>
                <a:spcPts val="600"/>
              </a:spcAft>
              <a:buClr>
                <a:srgbClr val="2DA2BF"/>
              </a:buClr>
            </a:pPr>
            <a:r>
              <a:rPr lang="en-US" sz="2100" dirty="0">
                <a:solidFill>
                  <a:prstClr val="black"/>
                </a:solidFill>
                <a:cs typeface="Arial" panose="020B0604020202020204" pitchFamily="34" charset="0"/>
              </a:rPr>
              <a:t>Readiness and capacity (i.e. status of community coalitions, vacancies in key VDH staff positions)</a:t>
            </a:r>
          </a:p>
          <a:p>
            <a:pPr lvl="1">
              <a:spcAft>
                <a:spcPts val="600"/>
              </a:spcAft>
            </a:pPr>
            <a:endParaRPr lang="en-US" sz="2200" dirty="0">
              <a:cs typeface="Arial" panose="020B0604020202020204" pitchFamily="34" charset="0"/>
            </a:endParaRPr>
          </a:p>
        </p:txBody>
      </p:sp>
      <p:sp>
        <p:nvSpPr>
          <p:cNvPr id="4" name="Title 2"/>
          <p:cNvSpPr>
            <a:spLocks noGrp="1"/>
          </p:cNvSpPr>
          <p:nvPr>
            <p:ph type="title"/>
          </p:nvPr>
        </p:nvSpPr>
        <p:spPr>
          <a:xfrm>
            <a:off x="457200" y="274638"/>
            <a:ext cx="8229600" cy="86836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dirty="0"/>
              <a:t>PFS Allocation of Resources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3129"/>
            <a:ext cx="5410200" cy="7001436"/>
          </a:xfrm>
        </p:spPr>
      </p:pic>
    </p:spTree>
    <p:extLst>
      <p:ext uri="{BB962C8B-B14F-4D97-AF65-F5344CB8AC3E}">
        <p14:creationId xmlns:p14="http://schemas.microsoft.com/office/powerpoint/2010/main" val="98626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00200" y="1523694"/>
            <a:ext cx="5986770" cy="4496106"/>
          </a:xfrm>
        </p:spPr>
      </p:pic>
      <p:sp>
        <p:nvSpPr>
          <p:cNvPr id="5" name="Title 2"/>
          <p:cNvSpPr>
            <a:spLocks noGrp="1"/>
          </p:cNvSpPr>
          <p:nvPr>
            <p:ph type="title"/>
          </p:nvPr>
        </p:nvSpPr>
        <p:spPr>
          <a:xfrm>
            <a:off x="457200" y="274638"/>
            <a:ext cx="8229600" cy="944562"/>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a:t>What is the Strategic Prevention Framework?</a:t>
            </a:r>
          </a:p>
        </p:txBody>
      </p:sp>
    </p:spTree>
    <p:extLst>
      <p:ext uri="{BB962C8B-B14F-4D97-AF65-F5344CB8AC3E}">
        <p14:creationId xmlns:p14="http://schemas.microsoft.com/office/powerpoint/2010/main" val="1059308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35691"/>
          </a:xfrm>
        </p:spPr>
        <p:txBody>
          <a:bodyPr>
            <a:normAutofit fontScale="92500" lnSpcReduction="20000"/>
          </a:bodyPr>
          <a:lstStyle/>
          <a:p>
            <a:r>
              <a:rPr lang="en-US" sz="2800" dirty="0">
                <a:cs typeface="Arial" panose="020B0604020202020204" pitchFamily="34" charset="0"/>
              </a:rPr>
              <a:t>ADAP provided regions with:</a:t>
            </a:r>
          </a:p>
          <a:p>
            <a:pPr marL="109728" indent="0">
              <a:buNone/>
            </a:pPr>
            <a:endParaRPr lang="en-US" sz="2800" dirty="0">
              <a:cs typeface="Arial" panose="020B0604020202020204" pitchFamily="34" charset="0"/>
            </a:endParaRPr>
          </a:p>
          <a:p>
            <a:pPr lvl="1"/>
            <a:r>
              <a:rPr lang="en-US" sz="2400" dirty="0">
                <a:cs typeface="Arial" panose="020B0604020202020204" pitchFamily="34" charset="0"/>
              </a:rPr>
              <a:t>A guidance document which outlined the steps in the Strategic Prevention Framework.</a:t>
            </a:r>
          </a:p>
          <a:p>
            <a:pPr marL="393192" lvl="1" indent="0">
              <a:buNone/>
            </a:pPr>
            <a:endParaRPr lang="en-US" sz="2400" dirty="0">
              <a:cs typeface="Arial" panose="020B0604020202020204" pitchFamily="34" charset="0"/>
            </a:endParaRPr>
          </a:p>
          <a:p>
            <a:pPr lvl="1"/>
            <a:r>
              <a:rPr lang="en-US" sz="2400" dirty="0">
                <a:cs typeface="Arial" panose="020B0604020202020204" pitchFamily="34" charset="0"/>
              </a:rPr>
              <a:t>Regional data profiles which included data on the prevalence, risk and protective factors and consequences of substance use.</a:t>
            </a:r>
          </a:p>
          <a:p>
            <a:pPr marL="393192" lvl="1" indent="0">
              <a:buNone/>
            </a:pPr>
            <a:endParaRPr lang="en-US" sz="2400" dirty="0">
              <a:cs typeface="Arial" panose="020B0604020202020204" pitchFamily="34" charset="0"/>
            </a:endParaRPr>
          </a:p>
          <a:p>
            <a:pPr lvl="1"/>
            <a:r>
              <a:rPr lang="en-US" sz="2400" dirty="0">
                <a:cs typeface="Arial" panose="020B0604020202020204" pitchFamily="34" charset="0"/>
              </a:rPr>
              <a:t>A menu of both required and optional evidence-based interventions and supporting activities to be implemented throughout the region.</a:t>
            </a:r>
          </a:p>
          <a:p>
            <a:pPr marL="393192" lvl="1" indent="0">
              <a:buNone/>
            </a:pPr>
            <a:endParaRPr lang="en-US" sz="2400" dirty="0">
              <a:cs typeface="Arial" panose="020B0604020202020204" pitchFamily="34" charset="0"/>
            </a:endParaRPr>
          </a:p>
          <a:p>
            <a:pPr lvl="1"/>
            <a:r>
              <a:rPr lang="en-US" sz="2400" dirty="0">
                <a:cs typeface="Arial" panose="020B0604020202020204" pitchFamily="34" charset="0"/>
              </a:rPr>
              <a:t>Ongoing training and technical assistance.</a:t>
            </a:r>
          </a:p>
          <a:p>
            <a:endParaRPr lang="en-US" sz="2800" dirty="0">
              <a:cs typeface="Arial" panose="020B0604020202020204" pitchFamily="34" charset="0"/>
            </a:endParaRPr>
          </a:p>
          <a:p>
            <a:endParaRPr lang="en-US" sz="2800" dirty="0">
              <a:cs typeface="Arial" panose="020B0604020202020204" pitchFamily="34" charset="0"/>
            </a:endParaRPr>
          </a:p>
          <a:p>
            <a:endParaRPr lang="en-US" dirty="0"/>
          </a:p>
        </p:txBody>
      </p:sp>
      <p:sp>
        <p:nvSpPr>
          <p:cNvPr id="5" name="Title 2"/>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a:t>ADAP’s Role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599"/>
            <a:ext cx="8229600" cy="1219201"/>
          </a:xfrm>
        </p:spPr>
        <p:txBody>
          <a:bodyPr>
            <a:normAutofit fontScale="92500"/>
          </a:bodyPr>
          <a:lstStyle/>
          <a:p>
            <a:r>
              <a:rPr lang="en-US" sz="2400" dirty="0"/>
              <a:t>The interventions menu included interventions and activities at different levels of the Vermont Prevention Model to encourage a comprehensive mix of strategies.</a:t>
            </a:r>
          </a:p>
        </p:txBody>
      </p:sp>
      <p:sp>
        <p:nvSpPr>
          <p:cNvPr id="4" name="Title 2"/>
          <p:cNvSpPr>
            <a:spLocks noGrp="1"/>
          </p:cNvSpPr>
          <p:nvPr>
            <p:ph type="title"/>
          </p:nvPr>
        </p:nvSpPr>
        <p:spPr>
          <a:xfrm>
            <a:off x="457200" y="274638"/>
            <a:ext cx="8229600" cy="639761"/>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a:t>PFS Interventions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819400"/>
            <a:ext cx="41148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3429000"/>
            <a:ext cx="3581400" cy="2708434"/>
          </a:xfrm>
          <a:prstGeom prst="rect">
            <a:avLst/>
          </a:prstGeom>
          <a:noFill/>
        </p:spPr>
        <p:txBody>
          <a:bodyPr wrap="square" rtlCol="0">
            <a:spAutoFit/>
          </a:bodyPr>
          <a:lstStyle/>
          <a:p>
            <a:r>
              <a:rPr lang="en-US" sz="1000" dirty="0"/>
              <a:t>Local policy approaches such as alcohol outlet density control and restrictions on alcohol in public places.</a:t>
            </a:r>
          </a:p>
          <a:p>
            <a:r>
              <a:rPr lang="en-US" sz="1000" dirty="0"/>
              <a:t>Enhanced enforcement of underage drinking laws</a:t>
            </a:r>
          </a:p>
          <a:p>
            <a:endParaRPr lang="en-US" sz="1000" dirty="0"/>
          </a:p>
          <a:p>
            <a:r>
              <a:rPr lang="en-US" sz="1000" dirty="0"/>
              <a:t>Media advocacy and community mobilization, communications campaigns, expansion of safe drug disposal sites</a:t>
            </a:r>
          </a:p>
          <a:p>
            <a:endParaRPr lang="en-US" sz="1000" dirty="0"/>
          </a:p>
          <a:p>
            <a:r>
              <a:rPr lang="en-US" sz="1000" dirty="0"/>
              <a:t>College-based online prevention education and screening such as Alcohol Edu</a:t>
            </a:r>
          </a:p>
          <a:p>
            <a:endParaRPr lang="en-US" sz="1000" dirty="0"/>
          </a:p>
          <a:p>
            <a:r>
              <a:rPr lang="en-US" sz="1000" dirty="0"/>
              <a:t>Parent education programs that emphasize family connection as a prevention tool</a:t>
            </a:r>
          </a:p>
          <a:p>
            <a:endParaRPr lang="en-US" sz="1000" dirty="0"/>
          </a:p>
          <a:p>
            <a:r>
              <a:rPr lang="en-US" sz="1000" dirty="0"/>
              <a:t>Prevention education for youth</a:t>
            </a:r>
          </a:p>
          <a:p>
            <a:endParaRPr lang="en-US" sz="1000" dirty="0"/>
          </a:p>
          <a:p>
            <a:endParaRPr lang="en-US" sz="1000" dirty="0"/>
          </a:p>
        </p:txBody>
      </p:sp>
      <p:cxnSp>
        <p:nvCxnSpPr>
          <p:cNvPr id="9" name="Straight Arrow Connector 8"/>
          <p:cNvCxnSpPr/>
          <p:nvPr/>
        </p:nvCxnSpPr>
        <p:spPr>
          <a:xfrm>
            <a:off x="3581400" y="3733800"/>
            <a:ext cx="2209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3581400" y="4267200"/>
            <a:ext cx="2362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3276600" y="4783217"/>
            <a:ext cx="2667000" cy="173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3421380" y="5181600"/>
            <a:ext cx="24460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2278380" y="5638800"/>
            <a:ext cx="3589020" cy="207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370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a:bodyPr>
          <a:lstStyle/>
          <a:p>
            <a:pPr marL="393192" lvl="1" indent="0">
              <a:buNone/>
            </a:pPr>
            <a:endParaRPr lang="en-US" sz="2400" i="1" dirty="0">
              <a:latin typeface="Arial" panose="020B0604020202020204" pitchFamily="34" charset="0"/>
              <a:cs typeface="Arial" panose="020B0604020202020204" pitchFamily="34" charset="0"/>
            </a:endParaRPr>
          </a:p>
          <a:p>
            <a:r>
              <a:rPr lang="en-US" sz="2800" dirty="0">
                <a:cs typeface="Arial" panose="020B0604020202020204" pitchFamily="34" charset="0"/>
              </a:rPr>
              <a:t>A strategic planning process, led by District Directors and Prevention Consultants, was used to:</a:t>
            </a:r>
          </a:p>
          <a:p>
            <a:pPr lvl="1"/>
            <a:r>
              <a:rPr lang="en-US" sz="2400" dirty="0">
                <a:cs typeface="Arial" panose="020B0604020202020204" pitchFamily="34" charset="0"/>
              </a:rPr>
              <a:t>examine data, </a:t>
            </a:r>
          </a:p>
          <a:p>
            <a:pPr lvl="1"/>
            <a:r>
              <a:rPr lang="en-US" sz="2400" dirty="0">
                <a:cs typeface="Arial" panose="020B0604020202020204" pitchFamily="34" charset="0"/>
              </a:rPr>
              <a:t>assess community resources, </a:t>
            </a:r>
          </a:p>
          <a:p>
            <a:pPr lvl="1"/>
            <a:r>
              <a:rPr lang="en-US" sz="2400" dirty="0">
                <a:cs typeface="Arial" panose="020B0604020202020204" pitchFamily="34" charset="0"/>
              </a:rPr>
              <a:t>define the specific geographic area to be served, </a:t>
            </a:r>
          </a:p>
          <a:p>
            <a:pPr lvl="1"/>
            <a:r>
              <a:rPr lang="en-US" sz="2400" dirty="0">
                <a:cs typeface="Arial" panose="020B0604020202020204" pitchFamily="34" charset="0"/>
              </a:rPr>
              <a:t>engage community partners and </a:t>
            </a:r>
          </a:p>
          <a:p>
            <a:pPr lvl="1"/>
            <a:r>
              <a:rPr lang="en-US" sz="2400" dirty="0">
                <a:cs typeface="Arial" panose="020B0604020202020204" pitchFamily="34" charset="0"/>
              </a:rPr>
              <a:t>select interventions and activities to be implemented.</a:t>
            </a:r>
          </a:p>
          <a:p>
            <a:endParaRPr lang="en-US" sz="2800" dirty="0">
              <a:cs typeface="Arial" panose="020B0604020202020204" pitchFamily="34" charset="0"/>
            </a:endParaRPr>
          </a:p>
          <a:p>
            <a:pPr marL="109728" indent="0">
              <a:buNone/>
            </a:pPr>
            <a:endParaRPr lang="en-US" dirty="0"/>
          </a:p>
        </p:txBody>
      </p:sp>
      <p:sp>
        <p:nvSpPr>
          <p:cNvPr id="5" name="Title 2"/>
          <p:cNvSpPr>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a:t>Assessment and Planning</a:t>
            </a:r>
          </a:p>
        </p:txBody>
      </p:sp>
    </p:spTree>
    <p:extLst>
      <p:ext uri="{BB962C8B-B14F-4D97-AF65-F5344CB8AC3E}">
        <p14:creationId xmlns:p14="http://schemas.microsoft.com/office/powerpoint/2010/main" val="7130771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mont Partnerships for Success Eval Plan for 12-12-13 training">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2633</TotalTime>
  <Words>2443</Words>
  <Application>Microsoft Office PowerPoint</Application>
  <PresentationFormat>On-screen Show (4:3)</PresentationFormat>
  <Paragraphs>497</Paragraphs>
  <Slides>31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Lucida Sans Unicode</vt:lpstr>
      <vt:lpstr>Times New Roman</vt:lpstr>
      <vt:lpstr>Verdana</vt:lpstr>
      <vt:lpstr>Wingdings</vt:lpstr>
      <vt:lpstr>Wingdings 2</vt:lpstr>
      <vt:lpstr>Wingdings 3</vt:lpstr>
      <vt:lpstr>Vermont Partnerships for Success Eval Plan for 12-12-13 training</vt:lpstr>
      <vt:lpstr>Further Progress in Reducing Underage Drinking in Vermont and Addressing Prescription Drug Misuse: Findings from the Evaluation of Vermont’s Partnerships for Success II Grant</vt:lpstr>
      <vt:lpstr>Partnerships for Success - Background</vt:lpstr>
      <vt:lpstr>PowerPoint Presentation</vt:lpstr>
      <vt:lpstr>PFS Allocation of Resources</vt:lpstr>
      <vt:lpstr>PowerPoint Presentation</vt:lpstr>
      <vt:lpstr>What is the Strategic Prevention Framework?</vt:lpstr>
      <vt:lpstr>ADAP’s Role</vt:lpstr>
      <vt:lpstr>PFS Interventions</vt:lpstr>
      <vt:lpstr>Assessment and Planning</vt:lpstr>
      <vt:lpstr>PowerPoint Presentation</vt:lpstr>
      <vt:lpstr>Evaluation Data Sources</vt:lpstr>
      <vt:lpstr>What did grantees do?</vt:lpstr>
      <vt:lpstr>How well did they do it?</vt:lpstr>
      <vt:lpstr>Progress on Regional Prevention Structure (PFS Goal #3)</vt:lpstr>
      <vt:lpstr>PowerPoint Presentation</vt:lpstr>
      <vt:lpstr>Outcome Evaluation: Approach</vt:lpstr>
      <vt:lpstr>Timeline</vt:lpstr>
      <vt:lpstr>PowerPoint Presentation</vt:lpstr>
      <vt:lpstr>PowerPoint Presentation</vt:lpstr>
      <vt:lpstr>PowerPoint Presentation</vt:lpstr>
      <vt:lpstr>PowerPoint Presentation</vt:lpstr>
      <vt:lpstr>PowerPoint Presentation</vt:lpstr>
      <vt:lpstr>PowerPoint Presentation</vt:lpstr>
      <vt:lpstr>a</vt:lpstr>
      <vt:lpstr>PowerPoint Presentation</vt:lpstr>
      <vt:lpstr>PowerPoint Presentation</vt:lpstr>
      <vt:lpstr>Current alcohol use trend summary: 1993 to 2015 (VT YRBS: high school)</vt:lpstr>
      <vt:lpstr>Binge Drinking trend summary: 1993 to 2015 (YRBS: high school)</vt:lpstr>
      <vt:lpstr>PFS Evaluation: Links to reports and tools</vt:lpstr>
      <vt:lpstr>What next?</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Vermont Young Adult Survey: Methods and Some Initial Findings</dc:title>
  <dc:creator>Robert Flewelling</dc:creator>
  <cp:lastModifiedBy>Robert Flewelling</cp:lastModifiedBy>
  <cp:revision>111</cp:revision>
  <cp:lastPrinted>2017-03-19T20:13:01Z</cp:lastPrinted>
  <dcterms:created xsi:type="dcterms:W3CDTF">2014-09-15T16:58:51Z</dcterms:created>
  <dcterms:modified xsi:type="dcterms:W3CDTF">2018-10-15T23:17:39Z</dcterms:modified>
</cp:coreProperties>
</file>